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Lst>
  <p:sldSz cy="5143500" cx="9144000"/>
  <p:notesSz cx="6858000" cy="9144000"/>
  <p:embeddedFontLst>
    <p:embeddedFont>
      <p:font typeface="Noto Sans Medium"/>
      <p:regular r:id="rId136"/>
      <p:bold r:id="rId137"/>
      <p:italic r:id="rId138"/>
      <p:boldItalic r:id="rId139"/>
    </p:embeddedFont>
    <p:embeddedFont>
      <p:font typeface="Roboto"/>
      <p:regular r:id="rId140"/>
      <p:bold r:id="rId141"/>
      <p:italic r:id="rId142"/>
      <p:boldItalic r:id="rId143"/>
    </p:embeddedFont>
    <p:embeddedFont>
      <p:font typeface="Noto Sans"/>
      <p:regular r:id="rId144"/>
      <p:bold r:id="rId145"/>
      <p:italic r:id="rId146"/>
      <p:boldItalic r:id="rId147"/>
    </p:embeddedFont>
    <p:embeddedFont>
      <p:font typeface="Delicious Handrawn"/>
      <p:regular r:id="rId148"/>
    </p:embeddedFont>
    <p:embeddedFont>
      <p:font typeface="Oswald"/>
      <p:regular r:id="rId149"/>
      <p:bold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 clrIdx="1" id="1" initials="" lastIdx="1" name="Ana Pr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8B8E0E-1F23-4FC9-B48F-5C4748AE6BA7}">
  <a:tblStyle styleId="{7E8B8E0E-1F23-4FC9-B48F-5C4748AE6B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B1BA5B-D354-4973-97B0-90A204A628CC}"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Oswald-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swald-regular.fntdata"/><Relationship Id="rId4" Type="http://schemas.openxmlformats.org/officeDocument/2006/relationships/commentAuthors" Target="commentAuthors.xml"/><Relationship Id="rId148" Type="http://schemas.openxmlformats.org/officeDocument/2006/relationships/font" Target="fonts/DeliciousHandrawn-regular.fntdata"/><Relationship Id="rId9" Type="http://schemas.openxmlformats.org/officeDocument/2006/relationships/slide" Target="slides/slide1.xml"/><Relationship Id="rId143" Type="http://schemas.openxmlformats.org/officeDocument/2006/relationships/font" Target="fonts/Roboto-boldItalic.fntdata"/><Relationship Id="rId142" Type="http://schemas.openxmlformats.org/officeDocument/2006/relationships/font" Target="fonts/Roboto-italic.fntdata"/><Relationship Id="rId141" Type="http://schemas.openxmlformats.org/officeDocument/2006/relationships/font" Target="fonts/Roboto-bold.fntdata"/><Relationship Id="rId140" Type="http://schemas.openxmlformats.org/officeDocument/2006/relationships/font" Target="fonts/Roboto-regular.fntdata"/><Relationship Id="rId5" Type="http://schemas.openxmlformats.org/officeDocument/2006/relationships/slideMaster" Target="slideMasters/slideMaster1.xml"/><Relationship Id="rId147" Type="http://schemas.openxmlformats.org/officeDocument/2006/relationships/font" Target="fonts/NotoSans-boldItalic.fntdata"/><Relationship Id="rId6" Type="http://schemas.openxmlformats.org/officeDocument/2006/relationships/slideMaster" Target="slideMasters/slideMaster2.xml"/><Relationship Id="rId146" Type="http://schemas.openxmlformats.org/officeDocument/2006/relationships/font" Target="fonts/NotoSans-italic.fntdata"/><Relationship Id="rId7" Type="http://schemas.openxmlformats.org/officeDocument/2006/relationships/slideMaster" Target="slideMasters/slideMaster3.xml"/><Relationship Id="rId145" Type="http://schemas.openxmlformats.org/officeDocument/2006/relationships/font" Target="fonts/NotoSans-bold.fntdata"/><Relationship Id="rId8" Type="http://schemas.openxmlformats.org/officeDocument/2006/relationships/notesMaster" Target="notesMasters/notesMaster1.xml"/><Relationship Id="rId144" Type="http://schemas.openxmlformats.org/officeDocument/2006/relationships/font" Target="fonts/NotoSans-regular.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NotoSansMedium-boldItalic.fntdata"/><Relationship Id="rId138" Type="http://schemas.openxmlformats.org/officeDocument/2006/relationships/font" Target="fonts/NotoSansMedium-italic.fntdata"/><Relationship Id="rId137" Type="http://schemas.openxmlformats.org/officeDocument/2006/relationships/font" Target="fonts/NotoSansMedium-bold.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NotoSansMedium-regular.fntdata"/><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1T23:39:46.619">
    <p:pos x="6000" y="0"/>
    <p:text>@grm.lmt@gmail.com and @ana@parentingforlifelonghealth.org 
Could you update this slide with Nancy, Lupita, and Ana's photos and details?</p:text>
  </p:cm>
  <p:cm authorId="1" idx="1" dt="2024-02-01T23:39:46.619">
    <p:pos x="6000" y="0"/>
    <p:text>mine ready! @grm.lmt@gmail.com @naagy14@gmail.com</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2-01T13:41:46.721">
    <p:pos x="6000" y="0"/>
    <p:text>Add a video</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2-01T14:01:14.890">
    <p:pos x="6000" y="0"/>
    <p:text>Add slides with the correct response for discussion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1-26T09:48:16.168">
    <p:pos x="6000" y="0"/>
    <p:text>Update at the end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1-29T14:02:54.705">
    <p:pos x="6000" y="0"/>
    <p:text>Update the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01T13:27:10.318">
    <p:pos x="6000" y="0"/>
    <p:text>Add the introduction onboarding video here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01T13:28:09.456">
    <p:pos x="6000" y="0"/>
    <p:text>Add self-care video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1-31T13:45:28.456">
    <p:pos x="6000" y="0"/>
    <p:text>To be updated once Facilitator App is up in Spanish</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1-31T19:19:49.796">
    <p:pos x="6000" y="0"/>
    <p:text>Add a video on taking a pause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2-01T13:37:38.996">
    <p:pos x="6000" y="0"/>
    <p:text>Add a video on adding a parent</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01T13:39:23.333">
    <p:pos x="6000" y="0"/>
    <p:text>Add the video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2" name="Google Shape;72;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8" name="Google Shape;1158;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65" name="Google Shape;1165;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2" name="Google Shape;1172;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9" name="Google Shape;1179;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86" name="Google Shape;1186;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93" name="Google Shape;1193;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05" name="Google Shape;1205;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2" name="Google Shape;1212;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9" name="Google Shape;1219;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Highlight key points in brief </a:t>
            </a:r>
          </a:p>
        </p:txBody>
      </p:sp>
      <p:sp>
        <p:nvSpPr>
          <p:cNvPr id="158" name="Google Shape;158;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26" name="Google Shape;1226;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33" name="Google Shape;1233;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0" name="Google Shape;1240;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7" name="Google Shape;1247;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4" name="Google Shape;1254;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3" name="Google Shape;1263;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9" name="Google Shape;1279;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87" name="Google Shape;1287;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94" name="Google Shape;1294;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169" name="Google Shape;16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2" name="Google Shape;1302;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9" name="Google Shape;1309;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16" name="Google Shape;1316;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39" name="Google Shape;1339;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346" name="Google Shape;1346;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70f730c27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e70f730c27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So what are parenting programmes?</a:t>
            </a:r>
          </a:p>
          <a:p>
            <a:pPr indent="-228600" lvl="0" marL="457200" rtl="0" algn="l">
              <a:lnSpc>
                <a:spcPct val="100000"/>
              </a:lnSpc>
              <a:spcBef>
                <a:spcPts val="0"/>
              </a:spcBef>
              <a:spcAft>
                <a:spcPts val="0"/>
              </a:spcAft>
              <a:buSzPts val="1100"/>
              <a:buNone/>
            </a:pPr>
          </a:p>
          <a:p>
            <a:pPr indent="0" lvl="0" marL="0" rtl="0" algn="l">
              <a:lnSpc>
                <a:spcPct val="100000"/>
              </a:lnSpc>
              <a:spcBef>
                <a:spcPts val="0"/>
              </a:spcBef>
              <a:spcAft>
                <a:spcPts val="0"/>
              </a:spcAft>
              <a:buNone/>
            </a:pPr>
            <a:r>
              <a:t>Based on our reviews of over 400 randomised trials, parenting programmes are generally a structured intervention directed at parents or other caregivers that aim to improve parent-child interaction and quality of parenting a child receives. They mainly focus behaviour change – on learning and practicing new skills and most programmes are based on similar content and principles including PMT, Dia a Dia, Strengthening Families, Triple-P, and PLH. </a:t>
            </a:r>
          </a:p>
        </p:txBody>
      </p:sp>
      <p:sp>
        <p:nvSpPr>
          <p:cNvPr id="206" name="Google Shape;206;g1e70f730c27_0_1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70f730c27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e70f730c27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defRPr sz="1100">
                <a:solidFill>
                  <a:schemeClr val="dk1"/>
                </a:solidFill>
              </a:defRPr>
            </a:pPr>
            <a:r>
              <a:t>Parenting interventions are  structured and usually come with clear step-by-step instructions and job-aids to ensure that they are delivered with close fidelity to the model intervention as tested and shown to be effective.They focus on improving the interaction between parents and children, by, for instance, promoting communication and play, reinforcing positive child behaviours, avoiding harsh discipline, and supporting child self-regulation and problem solving. </a:t>
            </a:r>
          </a:p>
          <a:p>
            <a:pPr indent="-228600" lvl="0" marL="457200" rtl="0" algn="l">
              <a:lnSpc>
                <a:spcPct val="100000"/>
              </a:lnSpc>
              <a:spcBef>
                <a:spcPts val="0"/>
              </a:spcBef>
              <a:spcAft>
                <a:spcPts val="0"/>
              </a:spcAft>
              <a:buSzPts val="1100"/>
              <a:buNone/>
            </a:pPr>
          </a:p>
        </p:txBody>
      </p:sp>
      <p:sp>
        <p:nvSpPr>
          <p:cNvPr id="221" name="Google Shape;221;g1e70f730c27_0_18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2" marL="0" rtl="0" algn="l">
              <a:lnSpc>
                <a:spcPct val="100000"/>
              </a:lnSpc>
              <a:spcBef>
                <a:spcPts val="0"/>
              </a:spcBef>
              <a:spcAft>
                <a:spcPts val="0"/>
              </a:spcAft>
              <a:buClr>
                <a:schemeClr val="lt1"/>
              </a:buClr>
              <a:buSzPts val="1200"/>
              <a:buFont typeface="Arial"/>
              <a:buNone/>
            </a:pPr>
            <a:r>
              <a:t>The theory of change moving from core common components such as responsive caregiving, mental health support, gender sensitive norms that aim to</a:t>
            </a:r>
          </a:p>
          <a:p>
            <a:pPr indent="-228600" lvl="2" marL="228600" rtl="0" algn="l">
              <a:lnSpc>
                <a:spcPct val="100000"/>
              </a:lnSpc>
              <a:spcBef>
                <a:spcPts val="0"/>
              </a:spcBef>
              <a:spcAft>
                <a:spcPts val="0"/>
              </a:spcAft>
              <a:buClr>
                <a:schemeClr val="dk1"/>
              </a:buClr>
              <a:buSzPts val="1200"/>
              <a:buFont typeface="Arial"/>
              <a:buAutoNum type="arabicPeriod"/>
            </a:pPr>
            <a:r>
              <a:t>Improve parenting skills increasing quality time together, socio-emotional regulation, positive reinforcement, nonviolent discipline, which then</a:t>
            </a:r>
          </a:p>
          <a:p>
            <a:pPr indent="-228600" lvl="2" marL="228600" rtl="0" algn="l">
              <a:lnSpc>
                <a:spcPct val="100000"/>
              </a:lnSpc>
              <a:spcBef>
                <a:spcPts val="0"/>
              </a:spcBef>
              <a:spcAft>
                <a:spcPts val="0"/>
              </a:spcAft>
              <a:buClr>
                <a:schemeClr val="dk1"/>
              </a:buClr>
              <a:buSzPts val="1200"/>
              <a:buFont typeface="Arial"/>
              <a:buAutoNum type="arabicPeriod"/>
            </a:pPr>
            <a:r>
              <a:t>Impact parenting outcomes including increased knowledge, reduced harsh parenting, increased positive and responsive parenting, and improved emotional wellbeing, which drive </a:t>
            </a:r>
          </a:p>
          <a:p>
            <a:pPr indent="-228600" lvl="2" marL="228600" rtl="0" algn="l">
              <a:lnSpc>
                <a:spcPct val="100000"/>
              </a:lnSpc>
              <a:spcBef>
                <a:spcPts val="0"/>
              </a:spcBef>
              <a:spcAft>
                <a:spcPts val="0"/>
              </a:spcAft>
              <a:buClr>
                <a:schemeClr val="dk1"/>
              </a:buClr>
              <a:buSzPts val="1200"/>
              <a:buFont typeface="Arial"/>
              <a:buAutoNum type="arabicPeriod"/>
            </a:pPr>
            <a:r>
              <a:t>Both positive adult outcomes such as improved relationships, equitable gender norms, and mental health</a:t>
            </a:r>
          </a:p>
          <a:p>
            <a:pPr indent="-228600" lvl="2" marL="228600" rtl="0" algn="l">
              <a:lnSpc>
                <a:spcPct val="100000"/>
              </a:lnSpc>
              <a:spcBef>
                <a:spcPts val="0"/>
              </a:spcBef>
              <a:spcAft>
                <a:spcPts val="0"/>
              </a:spcAft>
              <a:buClr>
                <a:schemeClr val="dk1"/>
              </a:buClr>
              <a:buSzPts val="1200"/>
              <a:buFont typeface="Arial"/>
              <a:buAutoNum type="arabicPeriod"/>
            </a:pPr>
            <a:r>
              <a:t>And child outcomes such as reduced behavior problems, experience of violence, improved mental health, and development</a:t>
            </a:r>
          </a:p>
          <a:p>
            <a:pPr indent="-228600" lvl="2" marL="228600" rtl="0" algn="l">
              <a:lnSpc>
                <a:spcPct val="100000"/>
              </a:lnSpc>
              <a:spcBef>
                <a:spcPts val="0"/>
              </a:spcBef>
              <a:spcAft>
                <a:spcPts val="0"/>
              </a:spcAft>
              <a:buClr>
                <a:schemeClr val="dk1"/>
              </a:buClr>
              <a:buSzPts val="1200"/>
              <a:buFont typeface="Arial"/>
              <a:buAutoNum type="arabicPeriod"/>
            </a:pPr>
            <a:r>
              <a:t>And ultimately societal outcomes – reduced inequities and more human capital</a:t>
            </a:r>
          </a:p>
          <a:p>
            <a:pPr indent="0" lvl="2" marL="0" rtl="0" algn="l">
              <a:lnSpc>
                <a:spcPct val="100000"/>
              </a:lnSpc>
              <a:spcBef>
                <a:spcPts val="0"/>
              </a:spcBef>
              <a:spcAft>
                <a:spcPts val="0"/>
              </a:spcAft>
              <a:buClr>
                <a:schemeClr val="lt1"/>
              </a:buClr>
              <a:buSzPts val="1200"/>
              <a:buFont typeface="Arial"/>
              <a:buNone/>
            </a:pPr>
          </a:p>
          <a:p>
            <a:pPr indent="0" lvl="2" marL="0" rtl="0" algn="l">
              <a:lnSpc>
                <a:spcPct val="100000"/>
              </a:lnSpc>
              <a:spcBef>
                <a:spcPts val="0"/>
              </a:spcBef>
              <a:spcAft>
                <a:spcPts val="0"/>
              </a:spcAft>
              <a:buClr>
                <a:schemeClr val="lt1"/>
              </a:buClr>
              <a:buSzPts val="1200"/>
              <a:buFont typeface="Arial"/>
              <a:buNone/>
            </a:pPr>
          </a:p>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Highlight the uniqueness of the program, and collaboration between DIF, NIP, PLH and UNICEF. Evidence-based intervention </a:t>
            </a:r>
            <a:endParaRPr b="1">
              <a:solidFill>
                <a:schemeClr val="dk1"/>
              </a:solidFill>
            </a:endParaRPr>
          </a:p>
        </p:txBody>
      </p:sp>
      <p:sp>
        <p:nvSpPr>
          <p:cNvPr id="266" name="Google Shape;266;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274" name="Google Shape;274;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7e86ac7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b37e86ac72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There are three parts to Crianza con Conciencia </a:t>
            </a:r>
          </a:p>
          <a:p>
            <a:pPr indent="0" lvl="0" marL="0" rtl="0" algn="l">
              <a:lnSpc>
                <a:spcPct val="100000"/>
              </a:lnSpc>
              <a:spcBef>
                <a:spcPts val="0"/>
              </a:spcBef>
              <a:spcAft>
                <a:spcPts val="0"/>
              </a:spcAft>
              <a:buSzPts val="1100"/>
              <a:buNone/>
            </a:pPr>
          </a:p>
          <a:p>
            <a:pPr indent="0" lvl="0" marL="0" rtl="0" algn="just">
              <a:lnSpc>
                <a:spcPct val="150000"/>
              </a:lnSpc>
              <a:spcBef>
                <a:spcPts val="0"/>
              </a:spcBef>
              <a:spcAft>
                <a:spcPts val="0"/>
              </a:spcAft>
              <a:buNone/>
            </a:pPr>
            <a:endParaRPr b="1">
              <a:solidFill>
                <a:schemeClr val="dk1"/>
              </a:solidFill>
            </a:endParaRPr>
          </a:p>
          <a:p>
            <a:pPr indent="0" lvl="0" marL="0" rtl="0" algn="just">
              <a:lnSpc>
                <a:spcPct val="150000"/>
              </a:lnSpc>
              <a:spcBef>
                <a:spcPts val="1200"/>
              </a:spcBef>
              <a:spcAft>
                <a:spcPts val="0"/>
              </a:spcAft>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6f4ffd7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66f4ffd752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6f4ffd75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66f4ffd752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7800497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678004976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7800497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678004976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6f4ffd75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66f4ffd75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6f4ffd75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6f4ffd75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Here is an overview of the parent’s experience for the core course, which comprises the first 5 days. An in-person onboarding session including digital literacy training, then 5 lessons, averaging about 5-minutes, with home activities. They also receive encouragement messages, reminders to complete their lessons, support, and content from facilitators. At the end of the 5 days after the course has been completed, they receive a certificate of completion and the facilitator conducts a closing session. </a:t>
            </a:r>
          </a:p>
          <a:p>
            <a:pPr indent="0" lvl="0" marL="0" rtl="0" algn="l">
              <a:spcBef>
                <a:spcPts val="0"/>
              </a:spcBef>
              <a:spcAft>
                <a:spcPts val="0"/>
              </a:spcAft>
              <a:buNone/>
            </a:pPr>
          </a:p>
          <a:p>
            <a:pPr indent="0" lvl="0" marL="0" rtl="0" algn="l">
              <a:spcBef>
                <a:spcPts val="0"/>
              </a:spcBef>
              <a:spcAft>
                <a:spcPts val="0"/>
              </a:spcAft>
              <a:buNone/>
            </a:pPr>
          </a:p>
          <a:p>
            <a:pPr indent="0" lvl="0" marL="0" rtl="0" algn="l">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11" name="Google Shape;411;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22" name="Google Shape;422;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30" name="Google Shape;430;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2" name="Google Shape;592;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9" name="Google Shape;599;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672cfc2c3f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07" name="Google Shape;607;g2672cfc2c3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672cfc2c3f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14" name="Google Shape;614;g2672cfc2c3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672cfc2c3f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1" name="Google Shape;621;g2672cfc2c3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72cfc2c3f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672cfc2c3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72cfc2c3f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35" name="Google Shape;635;g2672cfc2c3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72cfc2c3f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42" name="Google Shape;642;g2672cfc2c3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64" name="Google Shape;664;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74" name="Google Shape;674;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97" name="Google Shape;697;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15" name="Google Shape;715;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38" name="Google Shape;738;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61" name="Google Shape;761;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73" name="Google Shape;773;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128" name="Google Shape;128;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Group welcome </a:t>
            </a:r>
          </a:p>
        </p:txBody>
      </p:sp>
      <p:sp>
        <p:nvSpPr>
          <p:cNvPr id="805" name="Google Shape;805;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1" name="Google Shape;841;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8" name="Google Shape;848;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55" name="Google Shape;855;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Group welcome </a:t>
            </a:r>
          </a:p>
        </p:txBody>
      </p:sp>
      <p:sp>
        <p:nvSpPr>
          <p:cNvPr id="141" name="Google Shape;141;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44" name="Google Shape;1144;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1" name="Google Shape;1151;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cxnSp>
        <p:nvCxnSpPr>
          <p:cNvPr id="64" name="Google Shape;64;p1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65" name="Google Shape;65;p1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6" name="Google Shape;66;p1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7" name="Google Shape;67;p17"/>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hyperlink" Target="https://docs.google.com/forms/d/e/1FAIpQLScWvUZ35viuhsB6T2fkKXucgD0YYU3foYiwUUVGdCEx73udFw/viewfor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50.png"/><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9.png"/><Relationship Id="rId8"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52.jp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comments" Target="../comments/commen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55.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comments" Target="../comments/commen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comments" Target="../comments/commen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comments" Target="../comments/commen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comments" Target="../comments/commen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comments" Target="../comments/comment8.xml"/><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comments" Target="../comments/comment9.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comments" Target="../comments/comment10.xml"/><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44.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comments" Target="../comments/commen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20"/>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5" name="Google Shape;75;p20"/>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DAY 1</a:t>
            </a:r>
            <a:endParaRPr b="1" i="0" sz="2300" u="none" cap="none" strike="noStrike">
              <a:solidFill>
                <a:srgbClr val="0B4060"/>
              </a:solidFill>
              <a:latin typeface="Noto Sans"/>
              <a:ea typeface="Noto Sans"/>
              <a:cs typeface="Noto Sans"/>
              <a:sym typeface="Noto Sans"/>
            </a:endParaRPr>
          </a:p>
        </p:txBody>
      </p:sp>
      <p:pic>
        <p:nvPicPr>
          <p:cNvPr id="76" name="Google Shape;76;p20"/>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 name="Google Shape;77;p20"/>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54" name="Shape 154"/>
        <p:cNvGrpSpPr/>
        <p:nvPr/>
      </p:nvGrpSpPr>
      <p:grpSpPr>
        <a:xfrm>
          <a:off x="0" y="0"/>
          <a:ext cx="0" cy="0"/>
          <a:chOff x="0" y="0"/>
          <a:chExt cx="0" cy="0"/>
        </a:xfrm>
      </p:grpSpPr>
      <p:sp>
        <p:nvSpPr>
          <p:cNvPr id="155" name="Google Shape;155;p29"/>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Share your challenges</a:t>
            </a:r>
            <a:endParaRPr b="1" sz="60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9"/>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don’t understand why my teenager is so irritable lately!</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You know how teengers are, it is just a phase.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That sounds challenging. Can you share a time when they were irritated?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Don’t overthink it. Be glad they are not doing anything risky.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61" name="Google Shape;1161;p11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2" name="Google Shape;1162;p11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20"/>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don’t understand why my teenager is so irritable lately!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That sounds challenging. Can you share a time when they were irritated?</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When the teenager seems distant, taking time to understand the reasons behind it is crucial for the parent. Explore how the teenager might have felt using open-ended questions.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Simple solutions might not cover the complexities of their feelings and situations, and may lead to poor relationship between the teen and the parent. </a:t>
            </a:r>
            <a:endParaRPr i="1" sz="1700">
              <a:solidFill>
                <a:srgbClr val="113D5C"/>
              </a:solidFill>
              <a:latin typeface="Noto Sans"/>
              <a:ea typeface="Noto Sans"/>
              <a:cs typeface="Noto Sans"/>
              <a:sym typeface="Noto Sans"/>
            </a:endParaRPr>
          </a:p>
        </p:txBody>
      </p:sp>
      <p:sp>
        <p:nvSpPr>
          <p:cNvPr id="1168" name="Google Shape;1168;p12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9" name="Google Shape;1169;p12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1"/>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think this course is not related to my life and my problems.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Maybe you are not able to understand. Keep trying it again.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It’s normal to feel that way, just keep going through the course.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 understand it might feel all new. Can you share more about what problems you are struggling with?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75" name="Google Shape;1175;p12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6" name="Google Shape;1176;p12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2"/>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think this course is not related to my life and my problems.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I understand it might feel all new. Can you share more about what problems you are struggling with?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If the parents feel the program concepts are disconnected from their life, it's okay. Exploring their struggles can help bridge that gap and make the program more relevant to their experiences.</a:t>
            </a:r>
            <a:endParaRPr i="1" sz="1700">
              <a:solidFill>
                <a:srgbClr val="113D5C"/>
              </a:solidFill>
              <a:latin typeface="Noto Sans"/>
              <a:ea typeface="Noto Sans"/>
              <a:cs typeface="Noto Sans"/>
              <a:sym typeface="Noto Sans"/>
            </a:endParaRPr>
          </a:p>
        </p:txBody>
      </p:sp>
      <p:sp>
        <p:nvSpPr>
          <p:cNvPr id="1182" name="Google Shape;1182;p12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83" name="Google Shape;1183;p12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3"/>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Thanks for the chat. I appreciate the support.</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 am glad I could help. Remember, you are not alone, and it’s okay to ask for help.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You will figure things out eventually.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problem, you are strong. You don’t need much help.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89" name="Google Shape;1189;p12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0" name="Google Shape;1190;p12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4"/>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Thanks for the chat. I appreciate the support.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I am glad I could help. Remember, you are not alone, and it’s okay to ask for help.</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By emphasising empathy in our responses, we create a space where individuals feel heard, supported, and encouraged to seek assistance when necessary.</a:t>
            </a:r>
            <a:endParaRPr i="1" sz="1700">
              <a:solidFill>
                <a:srgbClr val="113D5C"/>
              </a:solidFill>
              <a:latin typeface="Noto Sans"/>
              <a:ea typeface="Noto Sans"/>
              <a:cs typeface="Noto Sans"/>
              <a:sym typeface="Noto Sans"/>
            </a:endParaRPr>
          </a:p>
        </p:txBody>
      </p:sp>
      <p:sp>
        <p:nvSpPr>
          <p:cNvPr id="1196" name="Google Shape;1196;p12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7" name="Google Shape;1197;p12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1201" name="Shape 1201"/>
        <p:cNvGrpSpPr/>
        <p:nvPr/>
      </p:nvGrpSpPr>
      <p:grpSpPr>
        <a:xfrm>
          <a:off x="0" y="0"/>
          <a:ext cx="0" cy="0"/>
          <a:chOff x="0" y="0"/>
          <a:chExt cx="0" cy="0"/>
        </a:xfrm>
      </p:grpSpPr>
      <p:sp>
        <p:nvSpPr>
          <p:cNvPr id="1202" name="Google Shape;1202;p125"/>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7: Safeguarding</a:t>
            </a:r>
            <a:endParaRPr b="1" sz="5000">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26"/>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is safeguarding?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Protecting the health, well-being, and human rights of all individuals, ensuring a life free from harm, abuse, and neglect.</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Irrespective of age, gender identity, disability, sexual orientation, religious, or ethnic origin, everyone in our program has the right to be safeguarded against any form of harm, abuse, neglect, and exploitation by any associated person.</a:t>
            </a:r>
            <a:endParaRPr b="0" i="0" sz="1600" u="none" cap="none" strike="noStrike">
              <a:solidFill>
                <a:schemeClr val="accent5"/>
              </a:solidFill>
              <a:latin typeface="Arial"/>
              <a:ea typeface="Arial"/>
              <a:cs typeface="Arial"/>
              <a:sym typeface="Arial"/>
            </a:endParaRPr>
          </a:p>
        </p:txBody>
      </p:sp>
      <p:sp>
        <p:nvSpPr>
          <p:cNvPr id="1208" name="Google Shape;1208;p12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9" name="Google Shape;1209;p12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27"/>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Understanding abuse, neglect, and exploitation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Abuse</a:t>
            </a:r>
            <a:r>
              <a:t> refers to a deliberate act of maltreatment that can damage a child’s security, wellbeing, dignity and development. Abuse includes all forms of physical, sexual, psychological and emotional maltreatment. (Save the Children definition)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Violence against children </a:t>
            </a:r>
            <a:r>
              <a:t>is defined as forms of physical or mental violence, damage and abuse, neglect or neglectful treatment or maltreatment or exploitation, including sexual abuse. (Office of the High Commissioner for Human Rights, 1990, Article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Child exploitation </a:t>
            </a:r>
            <a:r>
              <a:t>refers to using the child for economical or sexual benefit, for gratification or profit, often resulting in unjust, cruel and harmful treatment of the child. (Save the Children definition)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215" name="Google Shape;1215;p12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6" name="Google Shape;1216;p12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8"/>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Reporting Sexual Exploitation and Abuse Allegations against PLH employees: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and its partners has safe, confidential, and accessible mechanisms and procedures for personnel, beneficiaries, and communities, including children, to report Sexual Abuse and Exploitation allegations.</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PLH members commit to protecting the identity, privacy, and safety of any persons who come forward with allegations on SEA relating to the organisation.</a:t>
            </a:r>
            <a:br>
              <a:rPr lang="en-US">
                <a:solidFill>
                  <a:schemeClr val="accent5"/>
                </a:solidFill>
              </a:rPr>
            </a:br>
            <a:br>
              <a:rPr lang="en-US">
                <a:solidFill>
                  <a:schemeClr val="accent5"/>
                </a:solidFill>
              </a:rPr>
            </a:br>
            <a:r>
              <a:rPr b="1">
                <a:solidFill>
                  <a:schemeClr val="accent5"/>
                </a:solidFill>
              </a:rPr>
              <a:t>If you have any SEA allegations against PLH, you can </a:t>
            </a:r>
            <a:r>
              <a:rPr b="1" u="sng">
                <a:solidFill>
                  <a:schemeClr val="hlink"/>
                </a:solidFill>
                <a:hlinkClick r:id="rId3"/>
              </a:rPr>
              <a:t>fill this form</a:t>
            </a:r>
            <a:endParaRPr b="1">
              <a:solidFill>
                <a:schemeClr val="accent5"/>
              </a:solidFill>
            </a:endParaRPr>
          </a:p>
        </p:txBody>
      </p:sp>
      <p:sp>
        <p:nvSpPr>
          <p:cNvPr id="1222" name="Google Shape;1222;p12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3" name="Google Shape;1223;p12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0"/>
          <p:cNvPicPr preferRelativeResize="0"/>
          <p:nvPr/>
        </p:nvPicPr>
        <p:blipFill rotWithShape="1">
          <a:blip r:embed="rId3">
            <a:alphaModFix/>
          </a:blip>
          <a:srcRect b="0" l="0" r="0" t="0"/>
          <a:stretch/>
        </p:blipFill>
        <p:spPr>
          <a:xfrm>
            <a:off x="4647576" y="479324"/>
            <a:ext cx="4368200" cy="4295225"/>
          </a:xfrm>
          <a:prstGeom prst="rect">
            <a:avLst/>
          </a:prstGeom>
          <a:noFill/>
          <a:ln>
            <a:noFill/>
          </a:ln>
        </p:spPr>
      </p:pic>
      <p:sp>
        <p:nvSpPr>
          <p:cNvPr id="161" name="Google Shape;161;p30"/>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 name="Google Shape;162;p3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Background</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338575" y="803100"/>
            <a:ext cx="45627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defRPr b="1" sz="1200">
                <a:solidFill>
                  <a:srgbClr val="123D5D"/>
                </a:solidFill>
              </a:defRPr>
            </a:pPr>
            <a:r>
              <a:rPr>
                <a:latin typeface="Arial"/>
                <a:ea typeface="Arial"/>
                <a:cs typeface="Arial"/>
                <a:sym typeface="Arial"/>
              </a:rPr>
              <a:t>In </a:t>
            </a:r>
            <a:r>
              <a:t>Mexico, </a:t>
            </a:r>
            <a:endParaRPr b="1" i="0" sz="1200" u="none" cap="none" strike="noStrike">
              <a:solidFill>
                <a:srgbClr val="123D5D"/>
              </a:solidFill>
              <a:latin typeface="Arial"/>
              <a:ea typeface="Arial"/>
              <a:cs typeface="Arial"/>
              <a:sym typeface="Aria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15% of young people in Mexico experience mental health problems with 31% of adolescents presenting at least one symptom of depression</a:t>
            </a:r>
            <a:endParaRPr i="0" sz="1200" u="none" cap="none" strike="noStrike">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16.7% of Mexican adults present symptoms of depression.</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Bullying and violence are leading problems for elementary, middle, and high school.</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Childhood mental illness is associated with learning problems, developmental delays, and substance use.</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Parent-involved  interventions for improving child mental health have a robust evidence base in other contexts.</a:t>
            </a:r>
            <a:endParaRPr sz="1200">
              <a:solidFill>
                <a:srgbClr val="123D5D"/>
              </a:solidFill>
            </a:endParaRPr>
          </a:p>
          <a:p>
            <a:pPr indent="0" lvl="0" marL="0" marR="0" rtl="0" algn="l">
              <a:lnSpc>
                <a:spcPct val="100000"/>
              </a:lnSpc>
              <a:spcBef>
                <a:spcPts val="1000"/>
              </a:spcBef>
              <a:spcAft>
                <a:spcPts val="0"/>
              </a:spcAft>
              <a:buNone/>
              <a:defRPr sz="1200">
                <a:solidFill>
                  <a:srgbClr val="123D5D"/>
                </a:solidFill>
                <a:latin typeface="Arial"/>
                <a:ea typeface="Arial"/>
                <a:cs typeface="Arial"/>
                <a:sym typeface="Arial"/>
              </a:defRPr>
            </a:pPr>
            <a:r>
              <a:rPr b="1"/>
              <a:t>Good news:</a:t>
            </a:r>
            <a:r>
              <a:t> Family strengthening and parenting programmes are an effective strategy. </a:t>
            </a:r>
            <a:endParaRPr b="0" i="0" sz="800" u="none" cap="none" strike="noStrike">
              <a:solidFill>
                <a:srgbClr val="000000"/>
              </a:solidFill>
              <a:latin typeface="Arial"/>
              <a:ea typeface="Arial"/>
              <a:cs typeface="Arial"/>
              <a:sym typeface="Arial"/>
            </a:endParaRPr>
          </a:p>
        </p:txBody>
      </p:sp>
      <p:sp>
        <p:nvSpPr>
          <p:cNvPr id="164" name="Google Shape;164;p30"/>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WHO/ UNICEF: INSPIRE (2016)</a:t>
            </a:r>
            <a:endParaRPr b="0" i="0" sz="700" u="none" cap="none" strike="noStrike">
              <a:solidFill>
                <a:schemeClr val="dk1"/>
              </a:solidFill>
              <a:latin typeface="Arial"/>
              <a:ea typeface="Arial"/>
              <a:cs typeface="Arial"/>
              <a:sym typeface="Arial"/>
            </a:endParaRPr>
          </a:p>
        </p:txBody>
      </p:sp>
      <p:sp>
        <p:nvSpPr>
          <p:cNvPr id="165" name="Google Shape;165;p30"/>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4">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9"/>
          <p:cNvSpPr txBox="1"/>
          <p:nvPr/>
        </p:nvSpPr>
        <p:spPr>
          <a:xfrm>
            <a:off x="297300" y="790125"/>
            <a:ext cx="8549400" cy="384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Safeguarding in Crianza con Conciencia chatbot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Automated Risk Recognition:</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Chatbot utilizes automated processes to identify high-risk keywords (e.g, vomit, kidnap, abuse)</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Detection system in place to identify and respond to dangerous and violent situations.</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Empathetic Response by the chatbot:</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Upon detection, Chatbot provides an empathetic and empowering response.</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Ensures a supportive environment for individuals disclosing sensitive information.</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Offers Assistance :</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Offers contact details for professional help (e.g., police, ambulance, hotline).</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Includes information on local support resources and hotlines for self-referral.</a:t>
            </a:r>
            <a:endParaRPr>
              <a:solidFill>
                <a:schemeClr val="accent5"/>
              </a:solidFill>
            </a:endParaRPr>
          </a:p>
          <a:p>
            <a:pPr indent="0" lvl="0" marL="0" marR="0" rtl="0" algn="l">
              <a:lnSpc>
                <a:spcPct val="150000"/>
              </a:lnSpc>
              <a:spcBef>
                <a:spcPts val="0"/>
              </a:spcBef>
              <a:spcAft>
                <a:spcPts val="0"/>
              </a:spcAft>
              <a:buNone/>
              <a:defRPr i="1">
                <a:solidFill>
                  <a:schemeClr val="accent5"/>
                </a:solidFill>
              </a:defRPr>
            </a:pPr>
            <a:r>
              <a:t>Parents can access safeguarding support by simply typing HELP in the Crianza con Conciencia+ chatbot.</a:t>
            </a:r>
            <a:endParaRPr>
              <a:solidFill>
                <a:schemeClr val="accent5"/>
              </a:solidFill>
            </a:endParaRPr>
          </a:p>
        </p:txBody>
      </p:sp>
      <p:sp>
        <p:nvSpPr>
          <p:cNvPr id="1229" name="Google Shape;1229;p12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0" name="Google Shape;1230;p12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0"/>
          <p:cNvSpPr txBox="1"/>
          <p:nvPr/>
        </p:nvSpPr>
        <p:spPr>
          <a:xfrm>
            <a:off x="297300" y="790125"/>
            <a:ext cx="85494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is your responsibility during in-person and online chat session?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Know your organisation’s child safeguarding policies and referral procedures </a:t>
            </a:r>
            <a:endParaRPr b="1">
              <a:solidFill>
                <a:schemeClr val="accent5"/>
              </a:solidFill>
            </a:endParaRPr>
          </a:p>
          <a:p>
            <a:pPr indent="0" lvl="0" marL="0" rtl="0" algn="l">
              <a:lnSpc>
                <a:spcPct val="115000"/>
              </a:lnSpc>
              <a:spcBef>
                <a:spcPts val="1100"/>
              </a:spcBef>
              <a:spcAft>
                <a:spcPts val="0"/>
              </a:spcAft>
              <a:buClr>
                <a:schemeClr val="dk1"/>
              </a:buClr>
              <a:buSzPts val="1100"/>
              <a:buFont typeface="Arial"/>
              <a:buNone/>
              <a:defRPr sz="1500">
                <a:solidFill>
                  <a:srgbClr val="0D3F5E"/>
                </a:solidFill>
                <a:highlight>
                  <a:srgbClr val="FFFFFF"/>
                </a:highlight>
                <a:latin typeface="Roboto"/>
                <a:ea typeface="Roboto"/>
                <a:cs typeface="Roboto"/>
                <a:sym typeface="Roboto"/>
              </a:defRPr>
            </a:pPr>
            <a:r>
              <a:t>The protocols will tell you what to do within your organisation if a caregiver or girl or boy reports abuse (e.g. who to report to, internal resources for supporting the girl or boy), as well as how to engage outside resources (e.g. local referral pathways, when to engage with authorities).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It is your responsibility to act regardless of whether you are responding to disclosures of past and/or present abuse. </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defRPr sz="1500">
                <a:solidFill>
                  <a:srgbClr val="0D3F5E"/>
                </a:solidFill>
                <a:highlight>
                  <a:srgbClr val="FFFFFF"/>
                </a:highlight>
                <a:latin typeface="Roboto"/>
                <a:ea typeface="Roboto"/>
                <a:cs typeface="Roboto"/>
                <a:sym typeface="Roboto"/>
              </a:defRPr>
            </a:pPr>
            <a:r>
              <a:t>However, you are not responsible for resolving the situation on your own. It is important that you discuss the situation with your supervisor to agree on what steps to take next.</a:t>
            </a:r>
            <a:endParaRPr b="1">
              <a:solidFill>
                <a:schemeClr val="accent5"/>
              </a:solidFill>
            </a:endParaRPr>
          </a:p>
        </p:txBody>
      </p:sp>
      <p:sp>
        <p:nvSpPr>
          <p:cNvPr id="1236" name="Google Shape;1236;p13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7" name="Google Shape;1237;p13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1"/>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is your responsibility during in-person and online chat session?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Ensure parents know that you are someone who can help them</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Parents participating in your sessions need to know that they can come to you for help, regardless of when the abuse occurred.</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You should make sure that they know that they can trust you and that you will listen and support them without judgment or any further harm.</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243" name="Google Shape;1243;p13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44" name="Google Shape;1244;p13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32"/>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What to do when a parent discloses abuse, neglect, or exploitation?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Provide a safe environment in which the participant can share their story.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Listen carefully to the participant and take notes: what/when/where/who.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Determine if the participant is in immediate danger and what help is available.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Make sure that the participant feels that the facilitator believes them.</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Let them know they have done the right thing by sharing their story with the facilitator.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Be supportive and free of judgement in their responses – avoid blaming at all times!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Let the participant know that you will share what he/she told them with their supervisor to find a way to support and protect him/her.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Explain what you will do next.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Notify their supervisor. </a:t>
            </a:r>
            <a:endParaRPr>
              <a:solidFill>
                <a:srgbClr val="0D3F5E"/>
              </a:solidFill>
              <a:highlight>
                <a:srgbClr val="FFFFFF"/>
              </a:highlight>
              <a:latin typeface="Roboto"/>
              <a:ea typeface="Roboto"/>
              <a:cs typeface="Roboto"/>
              <a:sym typeface="Roboto"/>
            </a:endParaRPr>
          </a:p>
        </p:txBody>
      </p:sp>
      <p:sp>
        <p:nvSpPr>
          <p:cNvPr id="1250" name="Google Shape;1250;p13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1" name="Google Shape;1251;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33"/>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Safeguarding information on Formando Conciencia+ App </a:t>
            </a:r>
            <a:endParaRPr sz="1500">
              <a:solidFill>
                <a:srgbClr val="0D3F5E"/>
              </a:solidFill>
              <a:highlight>
                <a:srgbClr val="FFFFFF"/>
              </a:highlight>
              <a:latin typeface="Roboto"/>
              <a:ea typeface="Roboto"/>
              <a:cs typeface="Roboto"/>
              <a:sym typeface="Roboto"/>
            </a:endParaRPr>
          </a:p>
        </p:txBody>
      </p:sp>
      <p:sp>
        <p:nvSpPr>
          <p:cNvPr id="1257" name="Google Shape;1257;p13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8" name="Google Shape;1258;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pic>
        <p:nvPicPr>
          <p:cNvPr id="1259" name="Google Shape;1259;p133"/>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260" name="Google Shape;1260;p133"/>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4"/>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Where to find solution?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Explore the FAQ section of Formando Conciencia+</a:t>
            </a:r>
            <a:endParaRPr sz="2400">
              <a:solidFill>
                <a:srgbClr val="113D5C"/>
              </a:solidFill>
            </a:endParaRPr>
          </a:p>
        </p:txBody>
      </p:sp>
      <p:sp>
        <p:nvSpPr>
          <p:cNvPr id="1266" name="Google Shape;1266;p13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7" name="Google Shape;1267;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268" name="Google Shape;1268;p134"/>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Where to find solution?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Explore Common Challenges section of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74" name="Google Shape;1274;p13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276" name="Google Shape;1276;p13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36"/>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Where to find solution?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Explore Safeguarding section of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Report to your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82" name="Google Shape;1282;p13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3" name="Google Shape;1283;p13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284" name="Google Shape;1284;p136"/>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2000">
              <a:solidFill>
                <a:srgbClr val="DB3514"/>
              </a:solidFill>
            </a:endParaRPr>
          </a:p>
          <a:p>
            <a:pPr indent="0" lvl="0" marL="0" rtl="0" algn="just">
              <a:lnSpc>
                <a:spcPct val="115000"/>
              </a:lnSpc>
              <a:spcBef>
                <a:spcPts val="0"/>
              </a:spcBef>
              <a:spcAft>
                <a:spcPts val="0"/>
              </a:spcAft>
              <a:buNone/>
              <a:defRPr b="1" sz="2000">
                <a:solidFill>
                  <a:srgbClr val="113D5C"/>
                </a:solidFill>
                <a:latin typeface="Noto Sans"/>
                <a:ea typeface="Noto Sans"/>
                <a:cs typeface="Noto Sans"/>
                <a:sym typeface="Noto Sans"/>
              </a:defRPr>
            </a:pPr>
            <a:r>
              <a:t>A parent needs support accessing ParentText,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2000">
                <a:solidFill>
                  <a:srgbClr val="113D5C"/>
                </a:solidFill>
                <a:latin typeface="Noto Sans"/>
                <a:ea typeface="Noto Sans"/>
                <a:cs typeface="Noto Sans"/>
                <a:sym typeface="Noto Sans"/>
              </a:defRPr>
            </a:pPr>
            <a: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sz="2000">
              <a:solidFill>
                <a:srgbClr val="113D5C"/>
              </a:solidFill>
              <a:latin typeface="Noto Sans"/>
              <a:ea typeface="Noto Sans"/>
              <a:cs typeface="Noto Sans"/>
              <a:sym typeface="Noto Sans"/>
            </a:endParaRPr>
          </a:p>
        </p:txBody>
      </p:sp>
      <p:sp>
        <p:nvSpPr>
          <p:cNvPr id="1290" name="Google Shape;1290;p13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1" name="Google Shape;1291;p13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38"/>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A parent struggles to participate in WhatsApp Group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Explore FAQ in Formando Conciencia+ on: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Only a small group of parents are actively participating in the chat sessions, while other parents are not responding.</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What if no one participates?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297" name="Google Shape;1297;p13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8" name="Google Shape;1298;p13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299" name="Google Shape;1299;p138"/>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optimizing early childhood development</a:t>
            </a:r>
            <a:endParaRPr b="0" i="0" sz="1200" u="none" cap="none" strike="noStrike">
              <a:solidFill>
                <a:srgbClr val="123D5D"/>
              </a:solidFill>
              <a:latin typeface="Arial"/>
              <a:ea typeface="Arial"/>
              <a:cs typeface="Arial"/>
              <a:sym typeface="Arial"/>
            </a:endParaRPr>
          </a:p>
        </p:txBody>
      </p:sp>
      <p:sp>
        <p:nvSpPr>
          <p:cNvPr id="172" name="Google Shape;172;p3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Why support parents?</a:t>
            </a:r>
            <a:endParaRPr b="0" i="0" sz="1400" u="none" cap="none" strike="noStrike">
              <a:solidFill>
                <a:srgbClr val="000000"/>
              </a:solidFill>
              <a:latin typeface="Arial"/>
              <a:ea typeface="Arial"/>
              <a:cs typeface="Arial"/>
              <a:sym typeface="Arial"/>
            </a:endParaRPr>
          </a:p>
        </p:txBody>
      </p:sp>
      <p:sp>
        <p:nvSpPr>
          <p:cNvPr id="173" name="Google Shape;173;p31"/>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enhancing mothers’ and children’s mental health</a:t>
            </a:r>
            <a:endParaRPr b="0" i="0" sz="1200" u="none" cap="none" strike="noStrike">
              <a:solidFill>
                <a:srgbClr val="123D5D"/>
              </a:solidFill>
              <a:latin typeface="Arial"/>
              <a:ea typeface="Arial"/>
              <a:cs typeface="Arial"/>
              <a:sym typeface="Arial"/>
            </a:endParaRPr>
          </a:p>
        </p:txBody>
      </p:sp>
      <p:sp>
        <p:nvSpPr>
          <p:cNvPr id="174" name="Google Shape;174;p31"/>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interrupting the cycle of violence and neglect, including perpetration of future violence</a:t>
            </a:r>
            <a:endParaRPr b="0" i="0" sz="1200" u="none" cap="none" strike="noStrike">
              <a:solidFill>
                <a:srgbClr val="123D5D"/>
              </a:solidFill>
              <a:latin typeface="Arial"/>
              <a:ea typeface="Arial"/>
              <a:cs typeface="Arial"/>
              <a:sym typeface="Arial"/>
            </a:endParaRPr>
          </a:p>
        </p:txBody>
      </p:sp>
      <p:sp>
        <p:nvSpPr>
          <p:cNvPr id="175" name="Google Shape;175;p31"/>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improving positive interactions of caregivers and adolescents</a:t>
            </a:r>
            <a:endParaRPr b="0" i="0" sz="1200" u="none" cap="none" strike="noStrike">
              <a:solidFill>
                <a:srgbClr val="123D5D"/>
              </a:solidFill>
              <a:latin typeface="Arial"/>
              <a:ea typeface="Arial"/>
              <a:cs typeface="Arial"/>
              <a:sym typeface="Arial"/>
            </a:endParaRPr>
          </a:p>
        </p:txBody>
      </p:sp>
      <p:sp>
        <p:nvSpPr>
          <p:cNvPr id="176" name="Google Shape;176;p31"/>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increasing attendance at routine health visits</a:t>
            </a:r>
            <a:endParaRPr b="0" i="0" sz="1200" u="none" cap="none" strike="noStrike">
              <a:solidFill>
                <a:srgbClr val="123D5D"/>
              </a:solidFill>
              <a:latin typeface="Arial"/>
              <a:ea typeface="Arial"/>
              <a:cs typeface="Arial"/>
              <a:sym typeface="Arial"/>
            </a:endParaRPr>
          </a:p>
        </p:txBody>
      </p:sp>
      <p:sp>
        <p:nvSpPr>
          <p:cNvPr id="177" name="Google Shape;177;p31"/>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promoting positive social norms about protecting and nurturing children</a:t>
            </a:r>
            <a:endParaRPr b="0" i="0" sz="1200" u="none" cap="none" strike="noStrike">
              <a:solidFill>
                <a:srgbClr val="123D5D"/>
              </a:solidFill>
              <a:latin typeface="Arial"/>
              <a:ea typeface="Arial"/>
              <a:cs typeface="Arial"/>
              <a:sym typeface="Arial"/>
            </a:endParaRPr>
          </a:p>
        </p:txBody>
      </p:sp>
      <p:grpSp>
        <p:nvGrpSpPr>
          <p:cNvPr id="178" name="Google Shape;178;p31"/>
          <p:cNvGrpSpPr/>
          <p:nvPr/>
        </p:nvGrpSpPr>
        <p:grpSpPr>
          <a:xfrm>
            <a:off x="109295" y="2637616"/>
            <a:ext cx="1130400" cy="1384585"/>
            <a:chOff x="109295" y="2637616"/>
            <a:chExt cx="1130400" cy="1384585"/>
          </a:xfrm>
        </p:grpSpPr>
        <p:sp>
          <p:nvSpPr>
            <p:cNvPr id="179" name="Google Shape;179;p31"/>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improving growth and nutritional status</a:t>
              </a:r>
              <a:endParaRPr b="0" i="0" sz="1200" u="none" cap="none" strike="noStrike">
                <a:solidFill>
                  <a:srgbClr val="123D5D"/>
                </a:solidFill>
                <a:latin typeface="Arial"/>
                <a:ea typeface="Arial"/>
                <a:cs typeface="Arial"/>
                <a:sym typeface="Arial"/>
              </a:endParaRPr>
            </a:p>
          </p:txBody>
        </p:sp>
        <p:grpSp>
          <p:nvGrpSpPr>
            <p:cNvPr id="180" name="Google Shape;180;p31"/>
            <p:cNvGrpSpPr/>
            <p:nvPr/>
          </p:nvGrpSpPr>
          <p:grpSpPr>
            <a:xfrm>
              <a:off x="412933" y="2637616"/>
              <a:ext cx="523200" cy="523200"/>
              <a:chOff x="5185926" y="1986615"/>
              <a:chExt cx="523200" cy="523200"/>
            </a:xfrm>
          </p:grpSpPr>
          <p:sp>
            <p:nvSpPr>
              <p:cNvPr id="181" name="Google Shape;181;p31"/>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182" name="Google Shape;182;p31"/>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183" name="Google Shape;183;p31"/>
          <p:cNvGrpSpPr/>
          <p:nvPr/>
        </p:nvGrpSpPr>
        <p:grpSpPr>
          <a:xfrm>
            <a:off x="1660771" y="1314418"/>
            <a:ext cx="523200" cy="523200"/>
            <a:chOff x="8015978" y="1986615"/>
            <a:chExt cx="523200" cy="523200"/>
          </a:xfrm>
        </p:grpSpPr>
        <p:sp>
          <p:nvSpPr>
            <p:cNvPr id="184" name="Google Shape;184;p31"/>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185" name="Google Shape;185;p31"/>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186" name="Google Shape;186;p31"/>
          <p:cNvGrpSpPr/>
          <p:nvPr/>
        </p:nvGrpSpPr>
        <p:grpSpPr>
          <a:xfrm>
            <a:off x="2926252" y="2637616"/>
            <a:ext cx="523200" cy="523200"/>
            <a:chOff x="2926252" y="2671469"/>
            <a:chExt cx="523200" cy="523200"/>
          </a:xfrm>
        </p:grpSpPr>
        <p:sp>
          <p:nvSpPr>
            <p:cNvPr id="187" name="Google Shape;187;p31"/>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188" name="Google Shape;188;p31"/>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189" name="Google Shape;189;p31"/>
          <p:cNvGrpSpPr/>
          <p:nvPr/>
        </p:nvGrpSpPr>
        <p:grpSpPr>
          <a:xfrm>
            <a:off x="4360694" y="1314418"/>
            <a:ext cx="523200" cy="523200"/>
            <a:chOff x="4240975" y="2951966"/>
            <a:chExt cx="523200" cy="523200"/>
          </a:xfrm>
        </p:grpSpPr>
        <p:sp>
          <p:nvSpPr>
            <p:cNvPr id="190" name="Google Shape;190;p31"/>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191" name="Google Shape;191;p31"/>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192" name="Google Shape;192;p31"/>
          <p:cNvGrpSpPr/>
          <p:nvPr/>
        </p:nvGrpSpPr>
        <p:grpSpPr>
          <a:xfrm>
            <a:off x="5591656" y="2637616"/>
            <a:ext cx="523200" cy="523200"/>
            <a:chOff x="8015978" y="1034115"/>
            <a:chExt cx="523200" cy="523200"/>
          </a:xfrm>
        </p:grpSpPr>
        <p:sp>
          <p:nvSpPr>
            <p:cNvPr id="193" name="Google Shape;193;p31"/>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194" name="Google Shape;194;p31"/>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195" name="Google Shape;195;p31"/>
          <p:cNvGrpSpPr/>
          <p:nvPr/>
        </p:nvGrpSpPr>
        <p:grpSpPr>
          <a:xfrm>
            <a:off x="6788742" y="1314418"/>
            <a:ext cx="523200" cy="523200"/>
            <a:chOff x="8015978" y="2951966"/>
            <a:chExt cx="523200" cy="523200"/>
          </a:xfrm>
        </p:grpSpPr>
        <p:sp>
          <p:nvSpPr>
            <p:cNvPr id="196" name="Google Shape;196;p31"/>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197" name="Google Shape;197;p31"/>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198" name="Google Shape;198;p31"/>
          <p:cNvGrpSpPr/>
          <p:nvPr/>
        </p:nvGrpSpPr>
        <p:grpSpPr>
          <a:xfrm>
            <a:off x="7995449" y="2637616"/>
            <a:ext cx="523200" cy="523200"/>
            <a:chOff x="7071027" y="1986615"/>
            <a:chExt cx="523200" cy="523200"/>
          </a:xfrm>
        </p:grpSpPr>
        <p:sp>
          <p:nvSpPr>
            <p:cNvPr id="199" name="Google Shape;199;p31"/>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200" name="Google Shape;200;p31"/>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201" name="Google Shape;201;p31"/>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02" name="Google Shape;202;p31"/>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Why Support Parents?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39"/>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A parent triggered you emotionally in person or in a WhatsApp group.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It is normal to be affected by the experiences of parents or things that they say during the programme, especially if they relate to our own lives.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Take a pause! Even a few deep breaths can be helpful to make sure that you respond in the moment in a constructive way rather than reacting negatively.</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Reach out for support. Talk to your supervisor or a co-worker about it if you feel comfortable.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05" name="Google Shape;1305;p13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06" name="Google Shape;1306;p13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40"/>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You are feeling nervous and anxious to deliver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You can always take a pause to deal with nervousness or anxiety.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Prepare thoroughly by reviewing the materials, rehearsing the onboarding session, and thinking about potential questions the parents could ask.</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2" name="Google Shape;1312;p14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3" name="Google Shape;1313;p14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41"/>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A parent can not commit to the ground rules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Follow guidance under “A parent cannot commit to the ground rules” in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9" name="Google Shape;1319;p14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0" name="Google Shape;1320;p14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321" name="Google Shape;1321;p141"/>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325" name="Shape 1325"/>
        <p:cNvGrpSpPr/>
        <p:nvPr/>
      </p:nvGrpSpPr>
      <p:grpSpPr>
        <a:xfrm>
          <a:off x="0" y="0"/>
          <a:ext cx="0" cy="0"/>
          <a:chOff x="0" y="0"/>
          <a:chExt cx="0" cy="0"/>
        </a:xfrm>
      </p:grpSpPr>
      <p:sp>
        <p:nvSpPr>
          <p:cNvPr id="1326" name="Google Shape;1326;p14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Questions?</a:t>
            </a:r>
            <a:endParaRPr b="1" sz="4400">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330" name="Shape 1330"/>
        <p:cNvGrpSpPr/>
        <p:nvPr/>
      </p:nvGrpSpPr>
      <p:grpSpPr>
        <a:xfrm>
          <a:off x="0" y="0"/>
          <a:ext cx="0" cy="0"/>
          <a:chOff x="0" y="0"/>
          <a:chExt cx="0" cy="0"/>
        </a:xfrm>
      </p:grpSpPr>
      <p:sp>
        <p:nvSpPr>
          <p:cNvPr id="1331" name="Google Shape;1331;p14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Loving Kindness Exercise</a:t>
            </a:r>
            <a:endParaRPr b="1" sz="4400">
              <a:solidFill>
                <a:schemeClr val="lt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335" name="Shape 1335"/>
        <p:cNvGrpSpPr/>
        <p:nvPr/>
      </p:nvGrpSpPr>
      <p:grpSpPr>
        <a:xfrm>
          <a:off x="0" y="0"/>
          <a:ext cx="0" cy="0"/>
          <a:chOff x="0" y="0"/>
          <a:chExt cx="0" cy="0"/>
        </a:xfrm>
      </p:grpSpPr>
      <p:sp>
        <p:nvSpPr>
          <p:cNvPr id="1336" name="Google Shape;1336;p14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Circle of Appreciation</a:t>
            </a:r>
            <a:endParaRPr b="1" sz="4400">
              <a:solidFill>
                <a:schemeClr val="lt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45"/>
          <p:cNvSpPr txBox="1"/>
          <p:nvPr/>
        </p:nvSpPr>
        <p:spPr>
          <a:xfrm>
            <a:off x="297300" y="790125"/>
            <a:ext cx="8549400" cy="345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Next Steps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You will receive a certificate for completing the training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You will receive an email with link to the Facilitator App and the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You will conduct the onboarding session and report attendance on the onboarding session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We will be reaching out to you to conduct interviews to learn from your experience in participating in the first ever Crianza con Conciencia+ </a:t>
            </a:r>
            <a:endParaRPr sz="17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700">
              <a:solidFill>
                <a:srgbClr val="113D5C"/>
              </a:solidFill>
              <a:latin typeface="Noto Sans"/>
              <a:ea typeface="Noto Sans"/>
              <a:cs typeface="Noto Sans"/>
              <a:sym typeface="Noto Sans"/>
            </a:endParaRPr>
          </a:p>
        </p:txBody>
      </p:sp>
      <p:sp>
        <p:nvSpPr>
          <p:cNvPr id="1342" name="Google Shape;1342;p14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3" name="Google Shape;1343;p14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Closing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14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349" name="Google Shape;1349;p14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THANK YOU!</a:t>
            </a:r>
            <a:endParaRPr b="1" i="0" sz="2300" u="none" cap="none" strike="noStrike">
              <a:solidFill>
                <a:srgbClr val="0B4060"/>
              </a:solidFill>
              <a:latin typeface="Noto Sans"/>
              <a:ea typeface="Noto Sans"/>
              <a:cs typeface="Noto Sans"/>
              <a:sym typeface="Noto Sans"/>
            </a:endParaRPr>
          </a:p>
        </p:txBody>
      </p:sp>
      <p:pic>
        <p:nvPicPr>
          <p:cNvPr id="1350" name="Google Shape;1350;p14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351" name="Google Shape;1351;p14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2"/>
          <p:cNvSpPr/>
          <p:nvPr/>
        </p:nvSpPr>
        <p:spPr>
          <a:xfrm rot="-5400000">
            <a:off x="2574750" y="-2373525"/>
            <a:ext cx="480900" cy="5630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p3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What are Parenting Programmes?</a:t>
            </a:r>
            <a:endParaRPr b="1" i="0" sz="1400" u="none" cap="none" strike="noStrike">
              <a:solidFill>
                <a:srgbClr val="000000"/>
              </a:solidFill>
              <a:latin typeface="Arial"/>
              <a:ea typeface="Arial"/>
              <a:cs typeface="Arial"/>
              <a:sym typeface="Arial"/>
            </a:endParaRPr>
          </a:p>
        </p:txBody>
      </p:sp>
      <p:sp>
        <p:nvSpPr>
          <p:cNvPr id="210" name="Google Shape;210;p32"/>
          <p:cNvSpPr txBox="1"/>
          <p:nvPr/>
        </p:nvSpPr>
        <p:spPr>
          <a:xfrm>
            <a:off x="286225" y="1032025"/>
            <a:ext cx="4192200" cy="33324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Structured intervention directed at parents/caregivers</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Aim to improve parent-child interaction and the quality of parenting a child receives  -- and so reduce harsh &amp; abusive parenting and child problem behaviour.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Focus on parents learning &amp; practising new skills and behaviours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Most evidence-based programmes are based on similar content &amp; principles</a:t>
            </a:r>
            <a:r>
              <a:rPr lang="en-US">
                <a:solidFill>
                  <a:srgbClr val="123D5D"/>
                </a:solidFill>
              </a:rPr>
              <a:t>. E.g., Parenting for Lifelong Health, Parent Management Training, Día a Día, Strengthening Families, Triple-P, Incredible Years</a:t>
            </a:r>
            <a:endParaRPr>
              <a:solidFill>
                <a:srgbClr val="123D5D"/>
              </a:solidFill>
            </a:endParaRPr>
          </a:p>
        </p:txBody>
      </p:sp>
      <p:pic>
        <p:nvPicPr>
          <p:cNvPr descr="A group of people sitting on the floor&#10;&#10;Description automatically generated with low confidence" id="211" name="Google Shape;211;p32"/>
          <p:cNvPicPr preferRelativeResize="0"/>
          <p:nvPr/>
        </p:nvPicPr>
        <p:blipFill rotWithShape="1">
          <a:blip r:embed="rId3">
            <a:alphaModFix/>
          </a:blip>
          <a:srcRect b="0" l="0" r="0" t="0"/>
          <a:stretch/>
        </p:blipFill>
        <p:spPr>
          <a:xfrm rot="5400000">
            <a:off x="5060202" y="1109592"/>
            <a:ext cx="3384000" cy="3384000"/>
          </a:xfrm>
          <a:prstGeom prst="ellipse">
            <a:avLst/>
          </a:prstGeom>
          <a:noFill/>
          <a:ln>
            <a:noFill/>
          </a:ln>
        </p:spPr>
      </p:pic>
      <p:grpSp>
        <p:nvGrpSpPr>
          <p:cNvPr id="212" name="Google Shape;212;p32"/>
          <p:cNvGrpSpPr/>
          <p:nvPr/>
        </p:nvGrpSpPr>
        <p:grpSpPr>
          <a:xfrm rot="10800000">
            <a:off x="4273242" y="52547"/>
            <a:ext cx="4582663" cy="4764894"/>
            <a:chOff x="4358847" y="174624"/>
            <a:chExt cx="4582663" cy="4764894"/>
          </a:xfrm>
        </p:grpSpPr>
        <p:sp>
          <p:nvSpPr>
            <p:cNvPr id="213" name="Google Shape;213;p32"/>
            <p:cNvSpPr/>
            <p:nvPr/>
          </p:nvSpPr>
          <p:spPr>
            <a:xfrm rot="2700000">
              <a:off x="4203126" y="3813961"/>
              <a:ext cx="2123442" cy="439113"/>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32"/>
            <p:cNvSpPr/>
            <p:nvPr/>
          </p:nvSpPr>
          <p:spPr>
            <a:xfrm rot="-2700000">
              <a:off x="7360544" y="688566"/>
              <a:ext cx="1652933"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32"/>
            <p:cNvSpPr/>
            <p:nvPr/>
          </p:nvSpPr>
          <p:spPr>
            <a:xfrm rot="-2700000">
              <a:off x="4259940" y="3543857"/>
              <a:ext cx="2167141"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32"/>
            <p:cNvSpPr/>
            <p:nvPr/>
          </p:nvSpPr>
          <p:spPr>
            <a:xfrm rot="-5400000">
              <a:off x="7042654" y="3221191"/>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32"/>
            <p:cNvSpPr/>
            <p:nvPr/>
          </p:nvSpPr>
          <p:spPr>
            <a:xfrm rot="-5400000">
              <a:off x="7265937" y="3444474"/>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33"/>
          <p:cNvSpPr/>
          <p:nvPr/>
        </p:nvSpPr>
        <p:spPr>
          <a:xfrm rot="-5400000">
            <a:off x="2367000" y="-2165775"/>
            <a:ext cx="480900" cy="5214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3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Common Programme Contents</a:t>
            </a:r>
            <a:endParaRPr b="1" i="0" sz="1400" u="none" cap="none" strike="noStrike">
              <a:solidFill>
                <a:srgbClr val="000000"/>
              </a:solidFill>
              <a:latin typeface="Arial"/>
              <a:ea typeface="Arial"/>
              <a:cs typeface="Arial"/>
              <a:sym typeface="Arial"/>
            </a:endParaRPr>
          </a:p>
        </p:txBody>
      </p:sp>
      <p:sp>
        <p:nvSpPr>
          <p:cNvPr id="225" name="Google Shape;225;p33"/>
          <p:cNvSpPr txBox="1"/>
          <p:nvPr/>
        </p:nvSpPr>
        <p:spPr>
          <a:xfrm>
            <a:off x="336458" y="901914"/>
            <a:ext cx="4675500" cy="41535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Improve parent-child interaction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communication and play</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Praise and reinforce positive child behaviours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emotional self-regulation </a:t>
            </a:r>
            <a:br>
              <a:rPr b="0" i="0" lang="en-US" sz="1400" u="none" cap="none" strike="noStrike">
                <a:solidFill>
                  <a:srgbClr val="123D5D"/>
                </a:solidFill>
                <a:latin typeface="Arial"/>
                <a:ea typeface="Arial"/>
                <a:cs typeface="Arial"/>
                <a:sym typeface="Arial"/>
              </a:rPr>
            </a:br>
            <a:r>
              <a:rPr b="0" i="0" lang="en-US" sz="1400" u="none" cap="none" strike="noStrike">
                <a:solidFill>
                  <a:srgbClr val="123D5D"/>
                </a:solidFill>
                <a:latin typeface="Arial"/>
                <a:ea typeface="Arial"/>
                <a:cs typeface="Arial"/>
                <a:sym typeface="Arial"/>
              </a:rPr>
              <a:t>(parents and children)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clear instruction and rule-setting</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acquisition of autonomy and self-realization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Apply positive discipline and avoid harsh punishment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Involving children in problem solving</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love, attachment and has a sense of belonging</a:t>
            </a:r>
            <a:endParaRPr b="0" i="0" sz="1400" u="none" cap="none" strike="noStrike">
              <a:solidFill>
                <a:srgbClr val="000000"/>
              </a:solidFill>
              <a:latin typeface="Arial"/>
              <a:ea typeface="Arial"/>
              <a:cs typeface="Arial"/>
              <a:sym typeface="Arial"/>
            </a:endParaRPr>
          </a:p>
          <a:p>
            <a:pPr indent="-203597" lvl="0" marL="203597" marR="0" rtl="0" algn="l">
              <a:lnSpc>
                <a:spcPct val="90000"/>
              </a:lnSpc>
              <a:spcBef>
                <a:spcPts val="2250"/>
              </a:spcBef>
              <a:spcAft>
                <a:spcPts val="0"/>
              </a:spcAft>
              <a:buClr>
                <a:srgbClr val="000000"/>
              </a:buClr>
              <a:buSzPts val="1400"/>
              <a:buFont typeface="Arial"/>
              <a:buNone/>
            </a:pPr>
            <a:r>
              <a:rPr b="0" i="0" lang="en-US" sz="1400" u="none" cap="none" strike="noStrike">
                <a:solidFill>
                  <a:srgbClr val="005878"/>
                </a:solidFill>
                <a:latin typeface="Arial"/>
                <a:ea typeface="Arial"/>
                <a:cs typeface="Arial"/>
                <a:sym typeface="Arial"/>
              </a:rPr>
              <a:t> </a:t>
            </a:r>
            <a:endParaRPr b="0" i="0" sz="1400" u="none" cap="none" strike="noStrike">
              <a:solidFill>
                <a:srgbClr val="005878"/>
              </a:solidFill>
              <a:latin typeface="Arial"/>
              <a:ea typeface="Arial"/>
              <a:cs typeface="Arial"/>
              <a:sym typeface="Arial"/>
            </a:endParaRPr>
          </a:p>
        </p:txBody>
      </p:sp>
      <p:pic>
        <p:nvPicPr>
          <p:cNvPr id="226" name="Google Shape;226;p33"/>
          <p:cNvPicPr preferRelativeResize="0"/>
          <p:nvPr/>
        </p:nvPicPr>
        <p:blipFill rotWithShape="1">
          <a:blip r:embed="rId3">
            <a:alphaModFix/>
          </a:blip>
          <a:srcRect b="0" l="21875" r="21875" t="0"/>
          <a:stretch/>
        </p:blipFill>
        <p:spPr>
          <a:xfrm>
            <a:off x="5202752" y="901922"/>
            <a:ext cx="3384000" cy="3384000"/>
          </a:xfrm>
          <a:prstGeom prst="ellipse">
            <a:avLst/>
          </a:prstGeom>
          <a:noFill/>
          <a:ln>
            <a:noFill/>
          </a:ln>
        </p:spPr>
      </p:pic>
      <p:sp>
        <p:nvSpPr>
          <p:cNvPr id="227" name="Google Shape;227;p33"/>
          <p:cNvSpPr/>
          <p:nvPr/>
        </p:nvSpPr>
        <p:spPr>
          <a:xfrm rot="-2700000">
            <a:off x="4727339" y="3730197"/>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33"/>
          <p:cNvSpPr/>
          <p:nvPr/>
        </p:nvSpPr>
        <p:spPr>
          <a:xfrm rot="-2700000">
            <a:off x="4242876" y="3576049"/>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33"/>
          <p:cNvSpPr/>
          <p:nvPr/>
        </p:nvSpPr>
        <p:spPr>
          <a:xfrm rot="-5400000">
            <a:off x="5215788" y="90206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33"/>
          <p:cNvSpPr/>
          <p:nvPr/>
        </p:nvSpPr>
        <p:spPr>
          <a:xfrm rot="-5400000">
            <a:off x="5409368" y="109564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33"/>
          <p:cNvSpPr/>
          <p:nvPr/>
        </p:nvSpPr>
        <p:spPr>
          <a:xfrm rot="2700000">
            <a:off x="7658763" y="3058489"/>
            <a:ext cx="1125997" cy="417052"/>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4"/>
          <p:cNvSpPr/>
          <p:nvPr/>
        </p:nvSpPr>
        <p:spPr>
          <a:xfrm>
            <a:off x="1789297" y="726346"/>
            <a:ext cx="1577700" cy="3150300"/>
          </a:xfrm>
          <a:prstGeom prst="roundRect">
            <a:avLst>
              <a:gd fmla="val 2376"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skills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Quality time together</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play and communication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Socio-emotional regulation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Positive reinforcement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Nonviolent discipline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Stress management and self-care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Parents’ communication and self-regulation skills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Household resource mapping</a:t>
            </a:r>
            <a:endParaRPr b="0" i="0" sz="1600" u="none" cap="none" strike="noStrike">
              <a:solidFill>
                <a:srgbClr val="123D5D"/>
              </a:solidFill>
              <a:latin typeface="Arial"/>
              <a:ea typeface="Arial"/>
              <a:cs typeface="Arial"/>
              <a:sym typeface="Arial"/>
            </a:endParaRPr>
          </a:p>
        </p:txBody>
      </p:sp>
      <p:sp>
        <p:nvSpPr>
          <p:cNvPr id="237" name="Google Shape;237;p34"/>
          <p:cNvSpPr/>
          <p:nvPr/>
        </p:nvSpPr>
        <p:spPr>
          <a:xfrm>
            <a:off x="145112" y="726346"/>
            <a:ext cx="1577700" cy="3458100"/>
          </a:xfrm>
          <a:prstGeom prst="roundRect">
            <a:avLst>
              <a:gd fmla="val 2869"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Core content</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Evidence-based</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support for healthy growth, learning and development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Responsive caregiving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Promotion of autonomy and resilience </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Caregiver mental health support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Gender sensitive norms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Adapted for local language, culture, age</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sp>
        <p:nvSpPr>
          <p:cNvPr id="238" name="Google Shape;238;p34"/>
          <p:cNvSpPr/>
          <p:nvPr/>
        </p:nvSpPr>
        <p:spPr>
          <a:xfrm>
            <a:off x="5692162" y="660724"/>
            <a:ext cx="1912200" cy="1431900"/>
          </a:xfrm>
          <a:prstGeom prst="roundRect">
            <a:avLst>
              <a:gd fmla="val 2061"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0" lvl="0" marL="0" marR="0" rtl="0" algn="l">
              <a:lnSpc>
                <a:spcPct val="100000"/>
              </a:lnSpc>
              <a:spcBef>
                <a:spcPts val="45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Adult outcomes</a:t>
            </a:r>
            <a:endParaRPr b="1"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interpersonal relationships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equitable gender norms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39" name="Google Shape;239;p34"/>
          <p:cNvSpPr/>
          <p:nvPr/>
        </p:nvSpPr>
        <p:spPr>
          <a:xfrm>
            <a:off x="5683267" y="2580532"/>
            <a:ext cx="2315100" cy="1867200"/>
          </a:xfrm>
          <a:prstGeom prst="roundRect">
            <a:avLst>
              <a:gd fmla="val 1407"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Child outcomes</a:t>
            </a:r>
            <a:endParaRPr b="1"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maltreatment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behavioural problems, self-harm and substance use</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socio-emotional regulation</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cognitive,  physical, motor and language development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40" name="Google Shape;240;p34"/>
          <p:cNvSpPr/>
          <p:nvPr/>
        </p:nvSpPr>
        <p:spPr>
          <a:xfrm>
            <a:off x="3441248" y="726346"/>
            <a:ext cx="1577700" cy="3175800"/>
          </a:xfrm>
          <a:prstGeom prst="roundRect">
            <a:avLst>
              <a:gd fmla="val 1883" name="adj"/>
            </a:avLst>
          </a:prstGeom>
          <a:no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outcomes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knowledge on child development and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harsh and abusive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Increased positive and responsive parenting behaviours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Strengthened caregiver-child relationship</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emotional well-being and mental health</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grpSp>
        <p:nvGrpSpPr>
          <p:cNvPr id="241" name="Google Shape;241;p34"/>
          <p:cNvGrpSpPr/>
          <p:nvPr/>
        </p:nvGrpSpPr>
        <p:grpSpPr>
          <a:xfrm>
            <a:off x="5266153" y="1251946"/>
            <a:ext cx="315776" cy="2271022"/>
            <a:chOff x="7285382" y="2016881"/>
            <a:chExt cx="1128579" cy="3028029"/>
          </a:xfrm>
        </p:grpSpPr>
        <p:cxnSp>
          <p:nvCxnSpPr>
            <p:cNvPr id="242" name="Google Shape;242;p34"/>
            <p:cNvCxnSpPr/>
            <p:nvPr/>
          </p:nvCxnSpPr>
          <p:spPr>
            <a:xfrm flipH="1" rot="10800000">
              <a:off x="7285382" y="2016881"/>
              <a:ext cx="1128579"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3" name="Google Shape;243;p34"/>
            <p:cNvCxnSpPr/>
            <p:nvPr/>
          </p:nvCxnSpPr>
          <p:spPr>
            <a:xfrm>
              <a:off x="7285382" y="3530601"/>
              <a:ext cx="1085520" cy="1514309"/>
            </a:xfrm>
            <a:prstGeom prst="straightConnector1">
              <a:avLst/>
            </a:prstGeom>
            <a:noFill/>
            <a:ln cap="rnd" cmpd="sng" w="19050">
              <a:solidFill>
                <a:srgbClr val="123D5D"/>
              </a:solidFill>
              <a:prstDash val="solid"/>
              <a:miter lim="800000"/>
              <a:headEnd len="sm" w="sm" type="none"/>
              <a:tailEnd len="med" w="med" type="stealth"/>
            </a:ln>
          </p:spPr>
        </p:cxnSp>
      </p:grpSp>
      <p:cxnSp>
        <p:nvCxnSpPr>
          <p:cNvPr id="244" name="Google Shape;244;p34"/>
          <p:cNvCxnSpPr/>
          <p:nvPr/>
        </p:nvCxnSpPr>
        <p:spPr>
          <a:xfrm>
            <a:off x="181744" y="4615035"/>
            <a:ext cx="5139300" cy="0"/>
          </a:xfrm>
          <a:prstGeom prst="straightConnector1">
            <a:avLst/>
          </a:prstGeom>
          <a:noFill/>
          <a:ln cap="rnd" cmpd="sng" w="57150">
            <a:solidFill>
              <a:srgbClr val="104062"/>
            </a:solidFill>
            <a:prstDash val="solid"/>
            <a:miter lim="800000"/>
            <a:headEnd len="sm" w="sm" type="none"/>
            <a:tailEnd len="med" w="med" type="stealth"/>
          </a:ln>
        </p:spPr>
      </p:cxnSp>
      <p:sp>
        <p:nvSpPr>
          <p:cNvPr id="245" name="Google Shape;245;p34"/>
          <p:cNvSpPr txBox="1"/>
          <p:nvPr/>
        </p:nvSpPr>
        <p:spPr>
          <a:xfrm>
            <a:off x="8099721" y="1756608"/>
            <a:ext cx="959400" cy="16086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Societal outcomes</a:t>
            </a:r>
            <a:endParaRPr b="1" i="0" sz="1600" u="none" cap="none" strike="noStrike">
              <a:solidFill>
                <a:srgbClr val="123D5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inequities </a:t>
            </a:r>
            <a:endParaRPr b="0" i="0" sz="16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human capital </a:t>
            </a:r>
            <a:endParaRPr b="0" i="0" sz="1600" u="none" cap="none" strike="noStrike">
              <a:solidFill>
                <a:srgbClr val="123D5D"/>
              </a:solidFill>
              <a:latin typeface="Arial"/>
              <a:ea typeface="Arial"/>
              <a:cs typeface="Arial"/>
              <a:sym typeface="Arial"/>
            </a:endParaRPr>
          </a:p>
        </p:txBody>
      </p:sp>
      <p:grpSp>
        <p:nvGrpSpPr>
          <p:cNvPr id="246" name="Google Shape;246;p34"/>
          <p:cNvGrpSpPr/>
          <p:nvPr/>
        </p:nvGrpSpPr>
        <p:grpSpPr>
          <a:xfrm>
            <a:off x="7716969" y="1251973"/>
            <a:ext cx="315772" cy="2271071"/>
            <a:chOff x="10124118" y="1743925"/>
            <a:chExt cx="652152" cy="3095789"/>
          </a:xfrm>
        </p:grpSpPr>
        <p:cxnSp>
          <p:nvCxnSpPr>
            <p:cNvPr id="247" name="Google Shape;247;p34"/>
            <p:cNvCxnSpPr/>
            <p:nvPr/>
          </p:nvCxnSpPr>
          <p:spPr>
            <a:xfrm>
              <a:off x="10124118" y="1743925"/>
              <a:ext cx="652152"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8" name="Google Shape;248;p34"/>
            <p:cNvCxnSpPr/>
            <p:nvPr/>
          </p:nvCxnSpPr>
          <p:spPr>
            <a:xfrm flipH="1" rot="10800000">
              <a:off x="10124118" y="3325993"/>
              <a:ext cx="652152" cy="1513721"/>
            </a:xfrm>
            <a:prstGeom prst="straightConnector1">
              <a:avLst/>
            </a:prstGeom>
            <a:noFill/>
            <a:ln cap="rnd" cmpd="sng" w="19050">
              <a:solidFill>
                <a:srgbClr val="123D5D"/>
              </a:solidFill>
              <a:prstDash val="solid"/>
              <a:miter lim="800000"/>
              <a:headEnd len="sm" w="sm" type="none"/>
              <a:tailEnd len="med" w="med" type="stealth"/>
            </a:ln>
          </p:spPr>
        </p:cxnSp>
      </p:grpSp>
      <p:sp>
        <p:nvSpPr>
          <p:cNvPr id="249" name="Google Shape;249;p34"/>
          <p:cNvSpPr/>
          <p:nvPr/>
        </p:nvSpPr>
        <p:spPr>
          <a:xfrm rot="-5400000">
            <a:off x="2502565" y="-2301243"/>
            <a:ext cx="497601" cy="5502732"/>
          </a:xfrm>
          <a:prstGeom prst="round2SameRect">
            <a:avLst>
              <a:gd fmla="val 0" name="adj1"/>
              <a:gd fmla="val 48302"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34"/>
          <p:cNvSpPr txBox="1"/>
          <p:nvPr/>
        </p:nvSpPr>
        <p:spPr>
          <a:xfrm>
            <a:off x="286222" y="197506"/>
            <a:ext cx="88577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How parenting interventions work</a:t>
            </a:r>
            <a:endParaRPr b="1" i="0" sz="1400" u="none" cap="none" strike="noStrike">
              <a:solidFill>
                <a:srgbClr val="000000"/>
              </a:solidFill>
              <a:latin typeface="Arial"/>
              <a:ea typeface="Arial"/>
              <a:cs typeface="Arial"/>
              <a:sym typeface="Arial"/>
            </a:endParaRPr>
          </a:p>
        </p:txBody>
      </p:sp>
      <p:cxnSp>
        <p:nvCxnSpPr>
          <p:cNvPr id="251" name="Google Shape;251;p34"/>
          <p:cNvCxnSpPr/>
          <p:nvPr/>
        </p:nvCxnSpPr>
        <p:spPr>
          <a:xfrm>
            <a:off x="6648249" y="2173976"/>
            <a:ext cx="0" cy="325200"/>
          </a:xfrm>
          <a:prstGeom prst="straightConnector1">
            <a:avLst/>
          </a:prstGeom>
          <a:noFill/>
          <a:ln cap="flat" cmpd="sng" w="19050">
            <a:solidFill>
              <a:srgbClr val="0C3F62"/>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rotWithShape="1">
          <a:blip r:embed="rId3">
            <a:alphaModFix/>
          </a:blip>
          <a:srcRect b="0" l="0" r="0" t="0"/>
          <a:stretch/>
        </p:blipFill>
        <p:spPr>
          <a:xfrm>
            <a:off x="340277" y="979006"/>
            <a:ext cx="4242233" cy="1917473"/>
          </a:xfrm>
          <a:prstGeom prst="rect">
            <a:avLst/>
          </a:prstGeom>
          <a:noFill/>
          <a:ln>
            <a:noFill/>
          </a:ln>
        </p:spPr>
      </p:pic>
      <p:sp>
        <p:nvSpPr>
          <p:cNvPr id="257" name="Google Shape;257;p3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Improve children's cognitive, language and </a:t>
            </a:r>
            <a:br>
              <a:rPr b="0" i="0" lang="en-US" sz="1200" u="none" cap="none" strike="noStrike">
                <a:solidFill>
                  <a:srgbClr val="123D5D"/>
                </a:solidFill>
                <a:latin typeface="Arial"/>
                <a:ea typeface="Arial"/>
                <a:cs typeface="Arial"/>
                <a:sym typeface="Arial"/>
              </a:rPr>
            </a:br>
            <a:r>
              <a:rPr sz="1200"/>
              <a:t>socio-emotional development </a:t>
            </a:r>
            <a:br>
              <a:rPr b="0" i="0" lang="en-US" sz="1200" u="none" cap="none" strike="noStrike">
                <a:solidFill>
                  <a:srgbClr val="123D5D"/>
                </a:solidFill>
                <a:latin typeface="Arial"/>
                <a:ea typeface="Arial"/>
                <a:cs typeface="Arial"/>
                <a:sym typeface="Arial"/>
              </a:rPr>
            </a:br>
            <a:r>
              <a:rPr sz="900"/>
              <a:t>(WHO nurturing care guideline,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Work best when addressing responsive caregiving including through positive caregiver-child interactions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Can maximize adolescent developmental and mental health trajectories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Effective in low- middle- and high-income countries for reducing child maltreatment and harsh parenting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Equally effective for younger and older children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Equally benefit poor families, single-mother families, migrant &amp; ethnic minority families and families of children with developmental and mental health conditions </a:t>
            </a:r>
            <a:br>
              <a:rPr b="0" i="0" lang="en-US" sz="1200" u="none" cap="none" strike="noStrike">
                <a:solidFill>
                  <a:srgbClr val="123D5D"/>
                </a:solidFill>
                <a:latin typeface="Arial"/>
                <a:ea typeface="Arial"/>
                <a:cs typeface="Arial"/>
                <a:sym typeface="Arial"/>
              </a:rPr>
            </a:br>
            <a:r>
              <a:rPr sz="900"/>
              <a:t>(Backhaus, Gardner et al., 2023; WHO mhGAP guidelines)</a:t>
            </a:r>
            <a:endParaRPr b="0" i="0" sz="900" u="none" cap="none" strike="noStrike">
              <a:solidFill>
                <a:srgbClr val="123D5D"/>
              </a:solidFill>
              <a:latin typeface="Arial"/>
              <a:ea typeface="Arial"/>
              <a:cs typeface="Arial"/>
              <a:sym typeface="Arial"/>
            </a:endParaRPr>
          </a:p>
        </p:txBody>
      </p:sp>
      <p:sp>
        <p:nvSpPr>
          <p:cNvPr id="258" name="Google Shape;258;p35"/>
          <p:cNvSpPr/>
          <p:nvPr/>
        </p:nvSpPr>
        <p:spPr>
          <a:xfrm>
            <a:off x="42288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Number of </a:t>
            </a:r>
            <a:r>
              <a:rPr b="1" sz="1500"/>
              <a:t>randomized controlled trials </a:t>
            </a:r>
            <a:br>
              <a:rPr b="1" i="0" lang="en-US" sz="1200" u="sng" cap="none" strike="noStrike">
                <a:solidFill>
                  <a:srgbClr val="005878"/>
                </a:solidFill>
                <a:latin typeface="Arial"/>
                <a:ea typeface="Arial"/>
                <a:cs typeface="Arial"/>
                <a:sym typeface="Arial"/>
              </a:rPr>
            </a:br>
            <a:r>
              <a:rPr sz="1200"/>
              <a:t>of parenting interventions by year published</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from 65 countries</a:t>
            </a:r>
            <a:endParaRPr b="0" i="0" sz="1400" u="none" cap="none" strike="noStrike">
              <a:solidFill>
                <a:srgbClr val="000000"/>
              </a:solidFill>
              <a:latin typeface="Arial"/>
              <a:ea typeface="Arial"/>
              <a:cs typeface="Arial"/>
              <a:sym typeface="Arial"/>
            </a:endParaRPr>
          </a:p>
        </p:txBody>
      </p:sp>
      <p:grpSp>
        <p:nvGrpSpPr>
          <p:cNvPr id="259" name="Google Shape;259;p35"/>
          <p:cNvGrpSpPr/>
          <p:nvPr/>
        </p:nvGrpSpPr>
        <p:grpSpPr>
          <a:xfrm>
            <a:off x="1586507" y="4063773"/>
            <a:ext cx="1506422" cy="491209"/>
            <a:chOff x="2755584" y="4127109"/>
            <a:chExt cx="2035705" cy="663796"/>
          </a:xfrm>
        </p:grpSpPr>
        <p:pic>
          <p:nvPicPr>
            <p:cNvPr descr="Logo  Description automatically generated" id="260" name="Google Shape;260;p35"/>
            <p:cNvPicPr preferRelativeResize="0"/>
            <p:nvPr/>
          </p:nvPicPr>
          <p:blipFill rotWithShape="1">
            <a:blip r:embed="rId4">
              <a:alphaModFix/>
            </a:blip>
            <a:srcRect b="0" l="0" r="0" t="0"/>
            <a:stretch/>
          </p:blipFill>
          <p:spPr>
            <a:xfrm>
              <a:off x="3693477" y="4268473"/>
              <a:ext cx="1097812" cy="412059"/>
            </a:xfrm>
            <a:prstGeom prst="rect">
              <a:avLst/>
            </a:prstGeom>
            <a:noFill/>
            <a:ln>
              <a:noFill/>
            </a:ln>
          </p:spPr>
        </p:pic>
        <p:pic>
          <p:nvPicPr>
            <p:cNvPr descr="Logo  Description automatically generated" id="261" name="Google Shape;261;p35"/>
            <p:cNvPicPr preferRelativeResize="0"/>
            <p:nvPr/>
          </p:nvPicPr>
          <p:blipFill rotWithShape="1">
            <a:blip r:embed="rId5">
              <a:alphaModFix/>
            </a:blip>
            <a:srcRect b="0" l="0" r="0" t="0"/>
            <a:stretch/>
          </p:blipFill>
          <p:spPr>
            <a:xfrm>
              <a:off x="2755584" y="4127109"/>
              <a:ext cx="1097812" cy="663796"/>
            </a:xfrm>
            <a:prstGeom prst="rect">
              <a:avLst/>
            </a:prstGeom>
            <a:noFill/>
            <a:ln>
              <a:noFill/>
            </a:ln>
          </p:spPr>
        </p:pic>
      </p:grpSp>
      <p:sp>
        <p:nvSpPr>
          <p:cNvPr id="262" name="Google Shape;262;p3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3" name="Google Shape;263;p3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Evidence of Effectiveness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9" name="Google Shape;269;p3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About Crianza con Conciencia+</a:t>
            </a:r>
            <a:endParaRPr b="0" i="0" sz="1400" u="none" cap="none" strike="noStrike">
              <a:solidFill>
                <a:srgbClr val="000000"/>
              </a:solidFill>
              <a:latin typeface="Arial"/>
              <a:ea typeface="Arial"/>
              <a:cs typeface="Arial"/>
              <a:sym typeface="Arial"/>
            </a:endParaRPr>
          </a:p>
        </p:txBody>
      </p:sp>
      <p:sp>
        <p:nvSpPr>
          <p:cNvPr id="270" name="Google Shape;270;p3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Who is </a:t>
            </a:r>
            <a:r>
              <a:t>Crianza con Conciencia</a:t>
            </a:r>
            <a:r>
              <a:rPr sz="1400">
                <a:latin typeface="Arial"/>
                <a:ea typeface="Arial"/>
                <a:cs typeface="Arial"/>
                <a:sym typeface="Arial"/>
              </a:rPr>
              <a:t> for?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For parents</a:t>
            </a:r>
            <a:r>
              <a:t> </a:t>
            </a:r>
            <a:r>
              <a:rPr sz="1400">
                <a:latin typeface="Arial"/>
                <a:ea typeface="Arial"/>
                <a:cs typeface="Arial"/>
                <a:sym typeface="Arial"/>
              </a:rPr>
              <a:t>with children 2 to </a:t>
            </a:r>
            <a:r>
              <a:t>17</a:t>
            </a:r>
            <a:r>
              <a:rPr sz="1400">
                <a:latin typeface="Arial"/>
                <a:ea typeface="Arial"/>
                <a:cs typeface="Arial"/>
                <a:sym typeface="Arial"/>
              </a:rPr>
              <a:t> years old.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Parents </a:t>
            </a:r>
            <a:r>
              <a:t>and </a:t>
            </a:r>
            <a:r>
              <a:rPr b="1"/>
              <a:t>Parenting </a:t>
            </a:r>
            <a:r>
              <a:t>includes all caregivers responsible for your child’s well-being. Caregivers include non-biological parents like aunts, uncles, siblings, cousins, foster parents.</a:t>
            </a:r>
            <a:endParaRPr>
              <a:solidFill>
                <a:srgbClr val="123D5D"/>
              </a:solidFill>
            </a:endParaRPr>
          </a:p>
        </p:txBody>
      </p:sp>
      <p:pic>
        <p:nvPicPr>
          <p:cNvPr id="271" name="Google Shape;271;p3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7" name="Google Shape;277;p3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About Crianza con Conciencia+</a:t>
            </a:r>
            <a:endParaRPr b="0" i="0" sz="1400" u="none" cap="none" strike="noStrike">
              <a:solidFill>
                <a:srgbClr val="000000"/>
              </a:solidFill>
              <a:latin typeface="Arial"/>
              <a:ea typeface="Arial"/>
              <a:cs typeface="Arial"/>
              <a:sym typeface="Arial"/>
            </a:endParaRPr>
          </a:p>
        </p:txBody>
      </p:sp>
      <p:sp>
        <p:nvSpPr>
          <p:cNvPr id="278" name="Google Shape;278;p37"/>
          <p:cNvSpPr txBox="1"/>
          <p:nvPr/>
        </p:nvSpPr>
        <p:spPr>
          <a:xfrm>
            <a:off x="286225" y="1122475"/>
            <a:ext cx="4768500" cy="3147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What makes Crianza con Conciencia+ unique?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Groundbreaking hybrid programme that uses simple digital tools like WhatsApp to support parents and caregivers.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Collaborative effort between Parenting for Lifelong Health, National Institute of Psychiatry, UNICEF and YOU!</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Backed by research and provides parents with proven strategies for nurturing their children.</a:t>
            </a:r>
            <a:endParaRPr>
              <a:solidFill>
                <a:srgbClr val="123D5D"/>
              </a:solidFill>
            </a:endParaRPr>
          </a:p>
        </p:txBody>
      </p:sp>
      <p:pic>
        <p:nvPicPr>
          <p:cNvPr id="279" name="Google Shape;279;p3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85" name="Google Shape;285;p3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About Crianza con Conciencia+</a:t>
            </a:r>
            <a:endParaRPr sz="2400">
              <a:solidFill>
                <a:schemeClr val="lt1"/>
              </a:solidFill>
            </a:endParaRPr>
          </a:p>
        </p:txBody>
      </p:sp>
      <p:sp>
        <p:nvSpPr>
          <p:cNvPr id="286" name="Google Shape;286;p3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Baseline Question</a:t>
            </a:r>
            <a:endParaRPr sz="1100">
              <a:solidFill>
                <a:schemeClr val="lt1"/>
              </a:solidFill>
            </a:endParaRPr>
          </a:p>
        </p:txBody>
      </p:sp>
      <p:sp>
        <p:nvSpPr>
          <p:cNvPr id="287" name="Google Shape;287;p38"/>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8" name="Google Shape;288;p3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9" name="Google Shape;289;p3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290" name="Google Shape;290;p38"/>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291" name="Google Shape;291;p38"/>
          <p:cNvSpPr txBox="1"/>
          <p:nvPr/>
        </p:nvSpPr>
        <p:spPr>
          <a:xfrm>
            <a:off x="1191500" y="2690775"/>
            <a:ext cx="1312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In-Person Onboarding Session</a:t>
            </a:r>
            <a:endParaRPr b="1">
              <a:solidFill>
                <a:srgbClr val="1B3055"/>
              </a:solidFill>
            </a:endParaRPr>
          </a:p>
          <a:p>
            <a:pPr indent="0" lvl="0" marL="0" rtl="0" algn="l">
              <a:spcBef>
                <a:spcPts val="0"/>
              </a:spcBef>
              <a:spcAft>
                <a:spcPts val="0"/>
              </a:spcAft>
              <a:buNone/>
            </a:pPr>
          </a:p>
        </p:txBody>
      </p:sp>
      <p:pic>
        <p:nvPicPr>
          <p:cNvPr id="292" name="Google Shape;292;p38"/>
          <p:cNvPicPr preferRelativeResize="0"/>
          <p:nvPr/>
        </p:nvPicPr>
        <p:blipFill rotWithShape="1">
          <a:blip r:embed="rId4">
            <a:alphaModFix/>
          </a:blip>
          <a:srcRect b="0" l="0" r="0" t="0"/>
          <a:stretch/>
        </p:blipFill>
        <p:spPr>
          <a:xfrm>
            <a:off x="4201550" y="1705675"/>
            <a:ext cx="716150" cy="716150"/>
          </a:xfrm>
          <a:prstGeom prst="rect">
            <a:avLst/>
          </a:prstGeom>
          <a:noFill/>
          <a:ln>
            <a:noFill/>
          </a:ln>
        </p:spPr>
      </p:pic>
      <p:sp>
        <p:nvSpPr>
          <p:cNvPr id="293" name="Google Shape;293;p38"/>
          <p:cNvSpPr txBox="1"/>
          <p:nvPr/>
        </p:nvSpPr>
        <p:spPr>
          <a:xfrm>
            <a:off x="3928425" y="24218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Learning through WhatsApp Chatbot</a:t>
            </a:r>
            <a:endParaRPr b="1">
              <a:solidFill>
                <a:srgbClr val="1B3055"/>
              </a:solidFill>
            </a:endParaRPr>
          </a:p>
          <a:p>
            <a:pPr indent="0" lvl="0" marL="0" rtl="0" algn="l">
              <a:spcBef>
                <a:spcPts val="0"/>
              </a:spcBef>
              <a:spcAft>
                <a:spcPts val="0"/>
              </a:spcAft>
              <a:buNone/>
            </a:pPr>
          </a:p>
        </p:txBody>
      </p:sp>
      <p:pic>
        <p:nvPicPr>
          <p:cNvPr id="294" name="Google Shape;294;p38"/>
          <p:cNvPicPr preferRelativeResize="0"/>
          <p:nvPr/>
        </p:nvPicPr>
        <p:blipFill rotWithShape="1">
          <a:blip r:embed="rId5">
            <a:alphaModFix/>
          </a:blip>
          <a:srcRect b="2606" l="0" r="0" t="2606"/>
          <a:stretch/>
        </p:blipFill>
        <p:spPr>
          <a:xfrm>
            <a:off x="7116350" y="1973300"/>
            <a:ext cx="599150" cy="599150"/>
          </a:xfrm>
          <a:prstGeom prst="rect">
            <a:avLst/>
          </a:prstGeom>
          <a:noFill/>
          <a:ln>
            <a:noFill/>
          </a:ln>
        </p:spPr>
      </p:pic>
      <p:sp>
        <p:nvSpPr>
          <p:cNvPr id="295" name="Google Shape;295;p38"/>
          <p:cNvSpPr txBox="1"/>
          <p:nvPr/>
        </p:nvSpPr>
        <p:spPr>
          <a:xfrm>
            <a:off x="6428500" y="2551875"/>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WhatsApp Support Group led by facilitators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969B"/>
        </a:solidFill>
      </p:bgPr>
    </p:bg>
    <p:spTree>
      <p:nvGrpSpPr>
        <p:cNvPr id="81" name="Shape 81"/>
        <p:cNvGrpSpPr/>
        <p:nvPr/>
      </p:nvGrpSpPr>
      <p:grpSpPr>
        <a:xfrm>
          <a:off x="0" y="0"/>
          <a:ext cx="0" cy="0"/>
          <a:chOff x="0" y="0"/>
          <a:chExt cx="0" cy="0"/>
        </a:xfrm>
      </p:grpSpPr>
      <p:sp>
        <p:nvSpPr>
          <p:cNvPr id="82" name="Google Shape;82;p2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1: Introduction to Crianza con ConCiencia</a:t>
            </a:r>
            <a:endParaRPr b="1" sz="5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01" name="Google Shape;301;p3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About Crianza con Conciencia+</a:t>
            </a:r>
            <a:endParaRPr sz="2400">
              <a:solidFill>
                <a:schemeClr val="lt1"/>
              </a:solidFill>
            </a:endParaRPr>
          </a:p>
        </p:txBody>
      </p:sp>
      <p:sp>
        <p:nvSpPr>
          <p:cNvPr id="302" name="Google Shape;302;p39"/>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Baseline Question</a:t>
            </a:r>
            <a:endParaRPr sz="1100">
              <a:solidFill>
                <a:schemeClr val="lt1"/>
              </a:solidFill>
            </a:endParaRPr>
          </a:p>
        </p:txBody>
      </p:sp>
      <p:sp>
        <p:nvSpPr>
          <p:cNvPr id="303" name="Google Shape;303;p39"/>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04" name="Google Shape;304;p39"/>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305" name="Google Shape;305;p39"/>
          <p:cNvSpPr txBox="1"/>
          <p:nvPr/>
        </p:nvSpPr>
        <p:spPr>
          <a:xfrm>
            <a:off x="1191500" y="2690775"/>
            <a:ext cx="1312800" cy="7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In-Person Onboarding Session</a:t>
            </a:r>
            <a:endParaRPr b="1">
              <a:solidFill>
                <a:srgbClr val="1B3055"/>
              </a:solidFill>
            </a:endParaRPr>
          </a:p>
          <a:p>
            <a:pPr indent="0" lvl="0" marL="0" rtl="0" algn="l">
              <a:spcBef>
                <a:spcPts val="0"/>
              </a:spcBef>
              <a:spcAft>
                <a:spcPts val="0"/>
              </a:spcAft>
              <a:buNone/>
            </a:pPr>
          </a:p>
        </p:txBody>
      </p:sp>
      <p:sp>
        <p:nvSpPr>
          <p:cNvPr id="306" name="Google Shape;306;p3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7" name="Google Shape;307;p39"/>
          <p:cNvSpPr txBox="1"/>
          <p:nvPr/>
        </p:nvSpPr>
        <p:spPr>
          <a:xfrm>
            <a:off x="3318425" y="1687125"/>
            <a:ext cx="5419500" cy="1954800"/>
          </a:xfrm>
          <a:prstGeom prst="rect">
            <a:avLst/>
          </a:prstGeom>
          <a:noFill/>
          <a:ln>
            <a:noFill/>
          </a:ln>
        </p:spPr>
        <p:txBody>
          <a:bodyPr anchorCtr="0" anchor="t" bIns="45700" lIns="91425" spcFirstLastPara="1" rIns="91425" wrap="square" tIns="45700">
            <a:spAutoFit/>
          </a:bodyPr>
          <a:lstStyle/>
          <a:p>
            <a:pPr indent="-336550" lvl="0" marL="457200" rtl="0" algn="just">
              <a:lnSpc>
                <a:spcPct val="150000"/>
              </a:lnSpc>
              <a:spcBef>
                <a:spcPts val="0"/>
              </a:spcBef>
              <a:spcAft>
                <a:spcPts val="0"/>
              </a:spcAft>
              <a:buClr>
                <a:srgbClr val="123D5D"/>
              </a:buClr>
              <a:buSzPts val="1700"/>
              <a:buChar char="●"/>
              <a:defRPr sz="1500">
                <a:solidFill>
                  <a:schemeClr val="dk1"/>
                </a:solidFill>
              </a:defRPr>
            </a:pPr>
            <a:r>
              <a:t>Parents will participate in one in-person session - onboarding session.</a:t>
            </a:r>
            <a:endParaRPr sz="1500">
              <a:solidFill>
                <a:schemeClr val="dk1"/>
              </a:solidFill>
            </a:endParaRPr>
          </a:p>
          <a:p>
            <a:pPr indent="-336550" lvl="0" marL="457200" rtl="0" algn="just">
              <a:lnSpc>
                <a:spcPct val="150000"/>
              </a:lnSpc>
              <a:spcBef>
                <a:spcPts val="1200"/>
              </a:spcBef>
              <a:spcAft>
                <a:spcPts val="1200"/>
              </a:spcAft>
              <a:buClr>
                <a:srgbClr val="123D5D"/>
              </a:buClr>
              <a:buSzPts val="1700"/>
              <a:buChar char="●"/>
              <a:defRPr sz="1500">
                <a:solidFill>
                  <a:schemeClr val="dk1"/>
                </a:solidFill>
              </a:defRPr>
            </a:pPr>
            <a:r>
              <a:t>These sessions serve to welcome parents into the Crianza con Conciencia programme, and provide support for their onboarding process to the chatbot. </a:t>
            </a:r>
            <a:endParaRPr sz="1700">
              <a:solidFill>
                <a:srgbClr val="123D5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13" name="Google Shape;313;p40"/>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About Crianza con Conciencia+</a:t>
            </a:r>
            <a:endParaRPr sz="2400">
              <a:solidFill>
                <a:schemeClr val="lt1"/>
              </a:solidFill>
            </a:endParaRPr>
          </a:p>
        </p:txBody>
      </p:sp>
      <p:sp>
        <p:nvSpPr>
          <p:cNvPr id="314" name="Google Shape;314;p40"/>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15" name="Google Shape;315;p40"/>
          <p:cNvSpPr txBox="1"/>
          <p:nvPr/>
        </p:nvSpPr>
        <p:spPr>
          <a:xfrm>
            <a:off x="3253175" y="1933050"/>
            <a:ext cx="5401200" cy="1277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1200"/>
              </a:spcAft>
              <a:buNone/>
              <a:defRPr>
                <a:solidFill>
                  <a:schemeClr val="dk1"/>
                </a:solidFill>
              </a:defRPr>
            </a:pPr>
            <a:r>
              <a:t>Parents receive daily parenting tips via WhatsApp to help them with their relationship with their girl, boy, or teen (requiring only 5 minutes per day). Parents will receive 5 lessons on improving their relationship with their girl, boy, or teen: </a:t>
            </a:r>
            <a:endParaRPr sz="1600">
              <a:solidFill>
                <a:srgbClr val="123D5D"/>
              </a:solidFill>
            </a:endParaRPr>
          </a:p>
        </p:txBody>
      </p:sp>
      <p:sp>
        <p:nvSpPr>
          <p:cNvPr id="316" name="Google Shape;316;p40"/>
          <p:cNvSpPr/>
          <p:nvPr/>
        </p:nvSpPr>
        <p:spPr>
          <a:xfrm>
            <a:off x="5526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17" name="Google Shape;317;p40"/>
          <p:cNvPicPr preferRelativeResize="0"/>
          <p:nvPr/>
        </p:nvPicPr>
        <p:blipFill rotWithShape="1">
          <a:blip r:embed="rId3">
            <a:alphaModFix/>
          </a:blip>
          <a:srcRect b="0" l="0" r="0" t="0"/>
          <a:stretch/>
        </p:blipFill>
        <p:spPr>
          <a:xfrm>
            <a:off x="1289750" y="1805675"/>
            <a:ext cx="716150" cy="716150"/>
          </a:xfrm>
          <a:prstGeom prst="rect">
            <a:avLst/>
          </a:prstGeom>
          <a:noFill/>
          <a:ln>
            <a:noFill/>
          </a:ln>
        </p:spPr>
      </p:pic>
      <p:sp>
        <p:nvSpPr>
          <p:cNvPr id="318" name="Google Shape;318;p40"/>
          <p:cNvSpPr txBox="1"/>
          <p:nvPr/>
        </p:nvSpPr>
        <p:spPr>
          <a:xfrm>
            <a:off x="1016625" y="2521825"/>
            <a:ext cx="13632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Learning through WhatsApp Chatbot</a:t>
            </a:r>
            <a:endParaRPr b="1">
              <a:solidFill>
                <a:schemeClr val="lt1"/>
              </a:solidFill>
            </a:endParaRPr>
          </a:p>
          <a:p>
            <a:pPr indent="0" lvl="0" marL="0" rtl="0" algn="ctr">
              <a:spcBef>
                <a:spcPts val="0"/>
              </a:spcBef>
              <a:spcAft>
                <a:spcPts val="0"/>
              </a:spcAft>
              <a:buNone/>
            </a:pPr>
            <a:endParaRPr b="1">
              <a:solidFill>
                <a:srgbClr val="1B3055"/>
              </a:solidFill>
            </a:endParaRPr>
          </a:p>
          <a:p>
            <a:pPr indent="0" lvl="0" marL="0" rtl="0" algn="l">
              <a:spcBef>
                <a:spcPts val="0"/>
              </a:spcBef>
              <a:spcAft>
                <a:spcPts val="0"/>
              </a:spcAft>
              <a:buNone/>
            </a:p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4" name="Google Shape;324;p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About Crianza con Conciencia+</a:t>
            </a:r>
            <a:endParaRPr sz="2400">
              <a:solidFill>
                <a:schemeClr val="lt1"/>
              </a:solidFill>
            </a:endParaRPr>
          </a:p>
        </p:txBody>
      </p:sp>
      <p:pic>
        <p:nvPicPr>
          <p:cNvPr id="325" name="Google Shape;325;p41"/>
          <p:cNvPicPr preferRelativeResize="0"/>
          <p:nvPr/>
        </p:nvPicPr>
        <p:blipFill>
          <a:blip r:embed="rId3">
            <a:alphaModFix/>
          </a:blip>
          <a:stretch>
            <a:fillRect/>
          </a:stretch>
        </p:blipFill>
        <p:spPr>
          <a:xfrm>
            <a:off x="500488" y="1367885"/>
            <a:ext cx="2538766" cy="1905016"/>
          </a:xfrm>
          <a:prstGeom prst="rect">
            <a:avLst/>
          </a:prstGeom>
          <a:noFill/>
          <a:ln>
            <a:noFill/>
          </a:ln>
        </p:spPr>
      </p:pic>
      <p:sp>
        <p:nvSpPr>
          <p:cNvPr id="326" name="Google Shape;326;p41"/>
          <p:cNvSpPr txBox="1"/>
          <p:nvPr/>
        </p:nvSpPr>
        <p:spPr>
          <a:xfrm>
            <a:off x="46683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Lesson 1: Spend One-on-one Time with My Girl or Boy/Teen </a:t>
            </a:r>
            <a:endParaRPr i="1"/>
          </a:p>
        </p:txBody>
      </p:sp>
      <p:pic>
        <p:nvPicPr>
          <p:cNvPr id="327" name="Google Shape;327;p41"/>
          <p:cNvPicPr preferRelativeResize="0"/>
          <p:nvPr/>
        </p:nvPicPr>
        <p:blipFill rotWithShape="1">
          <a:blip r:embed="rId4">
            <a:alphaModFix/>
          </a:blip>
          <a:srcRect b="0" l="59" r="49" t="0"/>
          <a:stretch/>
        </p:blipFill>
        <p:spPr>
          <a:xfrm>
            <a:off x="3302603" y="1367885"/>
            <a:ext cx="2538767" cy="1905016"/>
          </a:xfrm>
          <a:prstGeom prst="rect">
            <a:avLst/>
          </a:prstGeom>
          <a:noFill/>
          <a:ln>
            <a:noFill/>
          </a:ln>
        </p:spPr>
      </p:pic>
      <p:sp>
        <p:nvSpPr>
          <p:cNvPr id="328" name="Google Shape;328;p41"/>
          <p:cNvSpPr txBox="1"/>
          <p:nvPr/>
        </p:nvSpPr>
        <p:spPr>
          <a:xfrm>
            <a:off x="3268953" y="3465246"/>
            <a:ext cx="2606100" cy="400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Lesson 2: Give Praise</a:t>
            </a:r>
            <a:endParaRPr i="1"/>
          </a:p>
        </p:txBody>
      </p:sp>
      <p:pic>
        <p:nvPicPr>
          <p:cNvPr id="329" name="Google Shape;329;p41"/>
          <p:cNvPicPr preferRelativeResize="0"/>
          <p:nvPr/>
        </p:nvPicPr>
        <p:blipFill rotWithShape="1">
          <a:blip r:embed="rId5">
            <a:alphaModFix/>
          </a:blip>
          <a:srcRect b="0" l="59" r="49" t="0"/>
          <a:stretch/>
        </p:blipFill>
        <p:spPr>
          <a:xfrm>
            <a:off x="6104718" y="1367885"/>
            <a:ext cx="2538767" cy="1905016"/>
          </a:xfrm>
          <a:prstGeom prst="rect">
            <a:avLst/>
          </a:prstGeom>
          <a:noFill/>
          <a:ln>
            <a:noFill/>
          </a:ln>
        </p:spPr>
      </p:pic>
      <p:sp>
        <p:nvSpPr>
          <p:cNvPr id="330" name="Google Shape;330;p41"/>
          <p:cNvSpPr txBox="1"/>
          <p:nvPr/>
        </p:nvSpPr>
        <p:spPr>
          <a:xfrm>
            <a:off x="607106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Lesson 3: Create a Routine for one-on-one time</a:t>
            </a:r>
            <a:endParaRPr i="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6" name="Google Shape;336;p4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About Crianza con Conciencia+</a:t>
            </a:r>
            <a:endParaRPr sz="2400">
              <a:solidFill>
                <a:schemeClr val="lt1"/>
              </a:solidFill>
            </a:endParaRPr>
          </a:p>
        </p:txBody>
      </p:sp>
      <p:pic>
        <p:nvPicPr>
          <p:cNvPr id="337" name="Google Shape;337;p42"/>
          <p:cNvPicPr preferRelativeResize="0"/>
          <p:nvPr/>
        </p:nvPicPr>
        <p:blipFill rotWithShape="1">
          <a:blip r:embed="rId3">
            <a:alphaModFix/>
          </a:blip>
          <a:srcRect b="89" l="0" r="0" t="99"/>
          <a:stretch/>
        </p:blipFill>
        <p:spPr>
          <a:xfrm>
            <a:off x="1901538" y="1329885"/>
            <a:ext cx="2538766" cy="1905017"/>
          </a:xfrm>
          <a:prstGeom prst="rect">
            <a:avLst/>
          </a:prstGeom>
          <a:noFill/>
          <a:ln>
            <a:noFill/>
          </a:ln>
        </p:spPr>
      </p:pic>
      <p:sp>
        <p:nvSpPr>
          <p:cNvPr id="338" name="Google Shape;338;p42"/>
          <p:cNvSpPr txBox="1"/>
          <p:nvPr/>
        </p:nvSpPr>
        <p:spPr>
          <a:xfrm>
            <a:off x="1867888"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Lesson 4: Noticing Feelings during One-on-one time</a:t>
            </a:r>
            <a:endParaRPr i="1"/>
          </a:p>
        </p:txBody>
      </p:sp>
      <p:pic>
        <p:nvPicPr>
          <p:cNvPr id="339" name="Google Shape;339;p42"/>
          <p:cNvPicPr preferRelativeResize="0"/>
          <p:nvPr/>
        </p:nvPicPr>
        <p:blipFill rotWithShape="1">
          <a:blip r:embed="rId4">
            <a:alphaModFix/>
          </a:blip>
          <a:srcRect b="0" l="19" r="29" t="0"/>
          <a:stretch/>
        </p:blipFill>
        <p:spPr>
          <a:xfrm>
            <a:off x="4703653" y="1329885"/>
            <a:ext cx="2538767" cy="1905016"/>
          </a:xfrm>
          <a:prstGeom prst="rect">
            <a:avLst/>
          </a:prstGeom>
          <a:noFill/>
          <a:ln>
            <a:noFill/>
          </a:ln>
        </p:spPr>
      </p:pic>
      <p:sp>
        <p:nvSpPr>
          <p:cNvPr id="340" name="Google Shape;340;p42"/>
          <p:cNvSpPr txBox="1"/>
          <p:nvPr/>
        </p:nvSpPr>
        <p:spPr>
          <a:xfrm>
            <a:off x="4670003"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Lesson 5: Keep Calm When we are Stressed </a:t>
            </a:r>
            <a:endParaRPr i="1"/>
          </a:p>
        </p:txBody>
      </p:sp>
      <p:sp>
        <p:nvSpPr>
          <p:cNvPr id="341" name="Google Shape;341;p42"/>
          <p:cNvSpPr txBox="1"/>
          <p:nvPr/>
        </p:nvSpPr>
        <p:spPr>
          <a:xfrm>
            <a:off x="88800" y="4235200"/>
            <a:ext cx="90552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defRPr>
                <a:solidFill>
                  <a:schemeClr val="dk1"/>
                </a:solidFill>
              </a:defRPr>
            </a:pPr>
            <a:r>
              <a:t>At the end of the 5 days, parents will receive a positive parenting certificate.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47" name="Google Shape;347;p4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About Crianza con Conciencia+</a:t>
            </a:r>
            <a:endParaRPr sz="2400">
              <a:solidFill>
                <a:schemeClr val="lt1"/>
              </a:solidFill>
            </a:endParaRPr>
          </a:p>
        </p:txBody>
      </p:sp>
      <p:sp>
        <p:nvSpPr>
          <p:cNvPr id="348" name="Google Shape;348;p4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49" name="Google Shape;349;p43"/>
          <p:cNvSpPr txBox="1"/>
          <p:nvPr/>
        </p:nvSpPr>
        <p:spPr>
          <a:xfrm>
            <a:off x="3120425" y="879725"/>
            <a:ext cx="5745000" cy="37557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sz="1300">
                <a:solidFill>
                  <a:schemeClr val="dk1"/>
                </a:solidFill>
              </a:defRPr>
            </a:pPr>
            <a:r>
              <a:t>Parents participate in WhatsApp chat sessions to learn how to take care of their mental health to support themselves and their families.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Parents can also share their experiences around the lessons offered via the Crianza con Conciencia+ chatbot.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There are three chat sessions: </a:t>
            </a:r>
            <a:endParaRPr sz="1300">
              <a:solidFill>
                <a:schemeClr val="dk1"/>
              </a:solidFill>
            </a:endParaRPr>
          </a:p>
          <a:p>
            <a:pPr indent="-311150" lvl="0" marL="457200" rtl="0" algn="l">
              <a:lnSpc>
                <a:spcPct val="150000"/>
              </a:lnSpc>
              <a:spcBef>
                <a:spcPts val="1200"/>
              </a:spcBef>
              <a:spcAft>
                <a:spcPts val="0"/>
              </a:spcAft>
              <a:buClr>
                <a:schemeClr val="dk1"/>
              </a:buClr>
              <a:buSzPts val="1300"/>
              <a:buChar char="●"/>
              <a:defRPr sz="1300">
                <a:solidFill>
                  <a:schemeClr val="dk1"/>
                </a:solidFill>
              </a:defRPr>
            </a:pPr>
            <a:r>
              <a:t>After the onboarding session: Welcome and introductions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Day 3:  Self-talk: WhatsApp Chat session on self-talk and stress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Day 5: Saying Goodbye </a:t>
            </a:r>
            <a:endParaRPr sz="1300">
              <a:solidFill>
                <a:schemeClr val="dk1"/>
              </a:solidFill>
            </a:endParaRPr>
          </a:p>
          <a:p>
            <a:pPr indent="0" lvl="0" marL="457200" rtl="0" algn="l">
              <a:lnSpc>
                <a:spcPct val="150000"/>
              </a:lnSpc>
              <a:spcBef>
                <a:spcPts val="0"/>
              </a:spcBef>
              <a:spcAft>
                <a:spcPts val="0"/>
              </a:spcAft>
              <a:buNone/>
            </a:pPr>
            <a:endParaRPr sz="1300">
              <a:solidFill>
                <a:schemeClr val="dk1"/>
              </a:solidFill>
            </a:endParaRPr>
          </a:p>
          <a:p>
            <a:pPr indent="0" lvl="0" marL="0" rtl="0" algn="l">
              <a:lnSpc>
                <a:spcPct val="150000"/>
              </a:lnSpc>
              <a:spcBef>
                <a:spcPts val="0"/>
              </a:spcBef>
              <a:spcAft>
                <a:spcPts val="0"/>
              </a:spcAft>
              <a:buNone/>
              <a:defRPr sz="1300">
                <a:solidFill>
                  <a:schemeClr val="dk1"/>
                </a:solidFill>
              </a:defRPr>
            </a:pPr>
            <a:r>
              <a:t>All the information about WhatsApp chat session is on Formando Conciencia+ App </a:t>
            </a:r>
            <a:endParaRPr sz="1300">
              <a:solidFill>
                <a:schemeClr val="dk1"/>
              </a:solidFill>
            </a:endParaRPr>
          </a:p>
        </p:txBody>
      </p:sp>
      <p:sp>
        <p:nvSpPr>
          <p:cNvPr id="350" name="Google Shape;350;p4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51" name="Google Shape;351;p4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352" name="Google Shape;352;p43"/>
          <p:cNvSpPr txBox="1"/>
          <p:nvPr/>
        </p:nvSpPr>
        <p:spPr>
          <a:xfrm>
            <a:off x="776575" y="2551875"/>
            <a:ext cx="18873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WhatsApp Support Group led by Facilitators</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p:nvPr/>
        </p:nvSpPr>
        <p:spPr>
          <a:xfrm rot="-5400000">
            <a:off x="1506000" y="-1310450"/>
            <a:ext cx="506700" cy="35187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 </a:t>
            </a:r>
            <a:endParaRPr b="1" i="0" sz="1400" u="none" cap="none" strike="noStrike">
              <a:solidFill>
                <a:srgbClr val="000000"/>
              </a:solidFill>
            </a:endParaRPr>
          </a:p>
        </p:txBody>
      </p:sp>
      <p:sp>
        <p:nvSpPr>
          <p:cNvPr id="359" name="Google Shape;359;p44"/>
          <p:cNvSpPr/>
          <p:nvPr/>
        </p:nvSpPr>
        <p:spPr>
          <a:xfrm>
            <a:off x="76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Day 1</a:t>
            </a:r>
            <a:endParaRPr>
              <a:solidFill>
                <a:schemeClr val="lt1"/>
              </a:solidFill>
            </a:endParaRPr>
          </a:p>
        </p:txBody>
      </p:sp>
      <p:sp>
        <p:nvSpPr>
          <p:cNvPr id="360" name="Google Shape;360;p44"/>
          <p:cNvSpPr/>
          <p:nvPr/>
        </p:nvSpPr>
        <p:spPr>
          <a:xfrm>
            <a:off x="1879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Day 2</a:t>
            </a:r>
            <a:endParaRPr>
              <a:solidFill>
                <a:srgbClr val="0C3F62"/>
              </a:solidFill>
            </a:endParaRPr>
          </a:p>
        </p:txBody>
      </p:sp>
      <p:sp>
        <p:nvSpPr>
          <p:cNvPr id="361" name="Google Shape;361;p44"/>
          <p:cNvSpPr/>
          <p:nvPr/>
        </p:nvSpPr>
        <p:spPr>
          <a:xfrm>
            <a:off x="3682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Day 3</a:t>
            </a:r>
            <a:endParaRPr>
              <a:solidFill>
                <a:schemeClr val="lt1"/>
              </a:solidFill>
            </a:endParaRPr>
          </a:p>
        </p:txBody>
      </p:sp>
      <p:sp>
        <p:nvSpPr>
          <p:cNvPr id="362" name="Google Shape;362;p44"/>
          <p:cNvSpPr/>
          <p:nvPr/>
        </p:nvSpPr>
        <p:spPr>
          <a:xfrm>
            <a:off x="5485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Day 4</a:t>
            </a:r>
            <a:endParaRPr>
              <a:solidFill>
                <a:srgbClr val="0C3F62"/>
              </a:solidFill>
            </a:endParaRPr>
          </a:p>
        </p:txBody>
      </p:sp>
      <p:sp>
        <p:nvSpPr>
          <p:cNvPr id="363" name="Google Shape;363;p44"/>
          <p:cNvSpPr/>
          <p:nvPr/>
        </p:nvSpPr>
        <p:spPr>
          <a:xfrm>
            <a:off x="7288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Day 5</a:t>
            </a:r>
            <a:endParaRPr>
              <a:solidFill>
                <a:schemeClr val="lt1"/>
              </a:solidFill>
            </a:endParaRPr>
          </a:p>
        </p:txBody>
      </p:sp>
      <p:pic>
        <p:nvPicPr>
          <p:cNvPr id="364" name="Google Shape;364;p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365" name="Google Shape;365;p44"/>
          <p:cNvSpPr txBox="1"/>
          <p:nvPr/>
        </p:nvSpPr>
        <p:spPr>
          <a:xfrm>
            <a:off x="507300" y="326787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Lesson 1: </a:t>
            </a:r>
            <a:r>
              <a:t>Pasar tiempo uno a uno </a:t>
            </a:r>
            <a:br>
              <a:rPr lang="en-US" sz="1200">
                <a:solidFill>
                  <a:srgbClr val="013D5C"/>
                </a:solidFill>
              </a:rPr>
            </a:br>
            <a:r>
              <a:t>(5 min)</a:t>
            </a:r>
          </a:p>
        </p:txBody>
      </p:sp>
      <p:sp>
        <p:nvSpPr>
          <p:cNvPr id="366" name="Google Shape;366;p44"/>
          <p:cNvSpPr txBox="1"/>
          <p:nvPr/>
        </p:nvSpPr>
        <p:spPr>
          <a:xfrm>
            <a:off x="2269950" y="2094625"/>
            <a:ext cx="12621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Lesson 2: </a:t>
            </a:r>
            <a:r>
              <a:t>Dar reconocimiento (5 min) </a:t>
            </a:r>
          </a:p>
        </p:txBody>
      </p:sp>
      <p:sp>
        <p:nvSpPr>
          <p:cNvPr id="367" name="Google Shape;367;p44"/>
          <p:cNvSpPr txBox="1"/>
          <p:nvPr/>
        </p:nvSpPr>
        <p:spPr>
          <a:xfrm>
            <a:off x="4113300" y="20946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Lesson 3: </a:t>
            </a:r>
            <a:r>
              <a:t>Crear rutinas </a:t>
            </a:r>
            <a:br>
              <a:rPr lang="en-US" sz="1200">
                <a:solidFill>
                  <a:srgbClr val="013D5C"/>
                </a:solidFill>
              </a:rPr>
            </a:br>
            <a:r>
              <a:t>(5 min) </a:t>
            </a:r>
          </a:p>
        </p:txBody>
      </p:sp>
      <p:sp>
        <p:nvSpPr>
          <p:cNvPr id="368" name="Google Shape;368;p44"/>
          <p:cNvSpPr txBox="1"/>
          <p:nvPr/>
        </p:nvSpPr>
        <p:spPr>
          <a:xfrm>
            <a:off x="59163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Lesson 4: </a:t>
            </a:r>
            <a:r>
              <a:t>Identificar emociones </a:t>
            </a:r>
            <a:br>
              <a:rPr lang="en-US" sz="1200">
                <a:solidFill>
                  <a:srgbClr val="013D5C"/>
                </a:solidFill>
              </a:rPr>
            </a:br>
            <a:r>
              <a:t>(5 min) </a:t>
            </a:r>
          </a:p>
        </p:txBody>
      </p:sp>
      <p:sp>
        <p:nvSpPr>
          <p:cNvPr id="369" name="Google Shape;369;p44"/>
          <p:cNvSpPr txBox="1"/>
          <p:nvPr/>
        </p:nvSpPr>
        <p:spPr>
          <a:xfrm>
            <a:off x="77704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Lesson 5: </a:t>
            </a:r>
            <a:r>
              <a:t>Mantener la calma cuando hay estrés </a:t>
            </a:r>
            <a:r>
              <a:rPr i="1"/>
              <a:t>+ Certificate </a:t>
            </a:r>
            <a:br>
              <a:rPr i="1" lang="en-US" sz="1200">
                <a:solidFill>
                  <a:srgbClr val="013D5C"/>
                </a:solidFill>
              </a:rPr>
            </a:br>
            <a:r>
              <a:rPr i="1"/>
              <a:t>(5 min) </a:t>
            </a:r>
            <a:endParaRPr i="1"/>
          </a:p>
        </p:txBody>
      </p:sp>
      <p:sp>
        <p:nvSpPr>
          <p:cNvPr id="370" name="Google Shape;370;p44"/>
          <p:cNvSpPr txBox="1"/>
          <p:nvPr/>
        </p:nvSpPr>
        <p:spPr>
          <a:xfrm>
            <a:off x="4177863" y="3344150"/>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Self-talk</a:t>
            </a:r>
            <a:br>
              <a:rPr lang="en-US" sz="1200">
                <a:solidFill>
                  <a:srgbClr val="013D5C"/>
                </a:solidFill>
              </a:rPr>
            </a:br>
            <a:r>
              <a:t> (30 min)</a:t>
            </a:r>
          </a:p>
        </p:txBody>
      </p:sp>
      <p:sp>
        <p:nvSpPr>
          <p:cNvPr id="371" name="Google Shape;371;p44"/>
          <p:cNvSpPr txBox="1"/>
          <p:nvPr/>
        </p:nvSpPr>
        <p:spPr>
          <a:xfrm>
            <a:off x="7848423" y="3267875"/>
            <a:ext cx="1106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Closing </a:t>
            </a:r>
            <a:br>
              <a:rPr lang="en-US" sz="1200">
                <a:solidFill>
                  <a:srgbClr val="013D5C"/>
                </a:solidFill>
              </a:rPr>
            </a:br>
            <a:r>
              <a:t>(5 min)</a:t>
            </a:r>
          </a:p>
        </p:txBody>
      </p:sp>
      <p:sp>
        <p:nvSpPr>
          <p:cNvPr id="372" name="Google Shape;372;p44"/>
          <p:cNvSpPr txBox="1"/>
          <p:nvPr/>
        </p:nvSpPr>
        <p:spPr>
          <a:xfrm>
            <a:off x="456163"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Onboarding + Digital Literacy Training </a:t>
            </a:r>
            <a:br>
              <a:rPr lang="en-US" sz="1200">
                <a:solidFill>
                  <a:srgbClr val="013D5C"/>
                </a:solidFill>
              </a:rPr>
            </a:br>
            <a:r>
              <a:t>(2 hour)</a:t>
            </a:r>
          </a:p>
        </p:txBody>
      </p:sp>
      <p:sp>
        <p:nvSpPr>
          <p:cNvPr id="373" name="Google Shape;373;p44"/>
          <p:cNvSpPr txBox="1"/>
          <p:nvPr/>
        </p:nvSpPr>
        <p:spPr>
          <a:xfrm>
            <a:off x="6584755" y="439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In-Person Session with Facilitator</a:t>
            </a:r>
          </a:p>
        </p:txBody>
      </p:sp>
      <p:sp>
        <p:nvSpPr>
          <p:cNvPr id="374" name="Google Shape;374;p44"/>
          <p:cNvSpPr txBox="1"/>
          <p:nvPr/>
        </p:nvSpPr>
        <p:spPr>
          <a:xfrm>
            <a:off x="6584749" y="491075"/>
            <a:ext cx="23262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Self- learning via </a:t>
            </a:r>
            <a:r>
              <a:rPr b="1"/>
              <a:t>WhatsApp Chatbot</a:t>
            </a:r>
            <a:endParaRPr b="1"/>
          </a:p>
        </p:txBody>
      </p:sp>
      <p:sp>
        <p:nvSpPr>
          <p:cNvPr id="375" name="Google Shape;375;p44"/>
          <p:cNvSpPr txBox="1"/>
          <p:nvPr/>
        </p:nvSpPr>
        <p:spPr>
          <a:xfrm>
            <a:off x="6584755" y="10345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WhatsApp chat groups with Facilitator </a:t>
            </a:r>
          </a:p>
        </p:txBody>
      </p:sp>
      <p:grpSp>
        <p:nvGrpSpPr>
          <p:cNvPr id="376" name="Google Shape;376;p44"/>
          <p:cNvGrpSpPr/>
          <p:nvPr/>
        </p:nvGrpSpPr>
        <p:grpSpPr>
          <a:xfrm>
            <a:off x="6166865" y="140342"/>
            <a:ext cx="372257" cy="372257"/>
            <a:chOff x="6166865" y="140342"/>
            <a:chExt cx="372257" cy="372257"/>
          </a:xfrm>
        </p:grpSpPr>
        <p:sp>
          <p:nvSpPr>
            <p:cNvPr id="377" name="Google Shape;377;p44"/>
            <p:cNvSpPr/>
            <p:nvPr/>
          </p:nvSpPr>
          <p:spPr>
            <a:xfrm>
              <a:off x="6166865" y="140342"/>
              <a:ext cx="372257" cy="372257"/>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78" name="Google Shape;378;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79" name="Google Shape;379;p44"/>
          <p:cNvGrpSpPr/>
          <p:nvPr/>
        </p:nvGrpSpPr>
        <p:grpSpPr>
          <a:xfrm>
            <a:off x="76165" y="2145742"/>
            <a:ext cx="372300" cy="372300"/>
            <a:chOff x="6166865" y="140342"/>
            <a:chExt cx="372300" cy="372300"/>
          </a:xfrm>
        </p:grpSpPr>
        <p:sp>
          <p:nvSpPr>
            <p:cNvPr id="380" name="Google Shape;380;p44"/>
            <p:cNvSpPr/>
            <p:nvPr/>
          </p:nvSpPr>
          <p:spPr>
            <a:xfrm>
              <a:off x="6166865" y="140342"/>
              <a:ext cx="372300" cy="372300"/>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82" name="Google Shape;382;p44"/>
          <p:cNvGrpSpPr/>
          <p:nvPr/>
        </p:nvGrpSpPr>
        <p:grpSpPr>
          <a:xfrm>
            <a:off x="6172071" y="582117"/>
            <a:ext cx="372300" cy="372300"/>
            <a:chOff x="6172071" y="582117"/>
            <a:chExt cx="372300" cy="372300"/>
          </a:xfrm>
        </p:grpSpPr>
        <p:sp>
          <p:nvSpPr>
            <p:cNvPr id="383" name="Google Shape;383;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4" name="Google Shape;384;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5" name="Google Shape;385;p44"/>
          <p:cNvGrpSpPr/>
          <p:nvPr/>
        </p:nvGrpSpPr>
        <p:grpSpPr>
          <a:xfrm>
            <a:off x="1904721" y="2145742"/>
            <a:ext cx="372300" cy="372300"/>
            <a:chOff x="6172071" y="582117"/>
            <a:chExt cx="372300" cy="372300"/>
          </a:xfrm>
        </p:grpSpPr>
        <p:sp>
          <p:nvSpPr>
            <p:cNvPr id="386" name="Google Shape;386;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7" name="Google Shape;387;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8" name="Google Shape;388;p44"/>
          <p:cNvGrpSpPr/>
          <p:nvPr/>
        </p:nvGrpSpPr>
        <p:grpSpPr>
          <a:xfrm>
            <a:off x="3720508" y="2145742"/>
            <a:ext cx="372300" cy="372300"/>
            <a:chOff x="6172071" y="582117"/>
            <a:chExt cx="372300" cy="372300"/>
          </a:xfrm>
        </p:grpSpPr>
        <p:sp>
          <p:nvSpPr>
            <p:cNvPr id="389" name="Google Shape;389;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0" name="Google Shape;390;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1" name="Google Shape;391;p44"/>
          <p:cNvGrpSpPr/>
          <p:nvPr/>
        </p:nvGrpSpPr>
        <p:grpSpPr>
          <a:xfrm>
            <a:off x="5504383" y="2145742"/>
            <a:ext cx="372300" cy="372300"/>
            <a:chOff x="6172071" y="582117"/>
            <a:chExt cx="372300" cy="372300"/>
          </a:xfrm>
        </p:grpSpPr>
        <p:sp>
          <p:nvSpPr>
            <p:cNvPr id="392" name="Google Shape;392;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3" name="Google Shape;393;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4" name="Google Shape;394;p44"/>
          <p:cNvGrpSpPr/>
          <p:nvPr/>
        </p:nvGrpSpPr>
        <p:grpSpPr>
          <a:xfrm>
            <a:off x="7364821" y="2130817"/>
            <a:ext cx="372300" cy="372300"/>
            <a:chOff x="6172071" y="582117"/>
            <a:chExt cx="372300" cy="372300"/>
          </a:xfrm>
        </p:grpSpPr>
        <p:sp>
          <p:nvSpPr>
            <p:cNvPr id="395" name="Google Shape;395;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6" name="Google Shape;396;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7" name="Google Shape;397;p44"/>
          <p:cNvGrpSpPr/>
          <p:nvPr/>
        </p:nvGrpSpPr>
        <p:grpSpPr>
          <a:xfrm>
            <a:off x="76221" y="3305142"/>
            <a:ext cx="372300" cy="372300"/>
            <a:chOff x="6172071" y="582117"/>
            <a:chExt cx="372300" cy="372300"/>
          </a:xfrm>
        </p:grpSpPr>
        <p:sp>
          <p:nvSpPr>
            <p:cNvPr id="398" name="Google Shape;398;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9" name="Google Shape;399;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400" name="Google Shape;400;p44"/>
          <p:cNvGrpSpPr/>
          <p:nvPr/>
        </p:nvGrpSpPr>
        <p:grpSpPr>
          <a:xfrm>
            <a:off x="6192365" y="1098867"/>
            <a:ext cx="372300" cy="372300"/>
            <a:chOff x="6192365" y="1098867"/>
            <a:chExt cx="372300" cy="372300"/>
          </a:xfrm>
        </p:grpSpPr>
        <p:sp>
          <p:nvSpPr>
            <p:cNvPr id="401" name="Google Shape;401;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2" name="Google Shape;402;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3" name="Google Shape;403;p44"/>
          <p:cNvGrpSpPr/>
          <p:nvPr/>
        </p:nvGrpSpPr>
        <p:grpSpPr>
          <a:xfrm>
            <a:off x="3784165" y="3305142"/>
            <a:ext cx="372300" cy="372300"/>
            <a:chOff x="6192365" y="1098867"/>
            <a:chExt cx="372300" cy="372300"/>
          </a:xfrm>
        </p:grpSpPr>
        <p:sp>
          <p:nvSpPr>
            <p:cNvPr id="404" name="Google Shape;404;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5" name="Google Shape;405;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6" name="Google Shape;406;p44"/>
          <p:cNvGrpSpPr/>
          <p:nvPr/>
        </p:nvGrpSpPr>
        <p:grpSpPr>
          <a:xfrm>
            <a:off x="7371940" y="3228867"/>
            <a:ext cx="372300" cy="372300"/>
            <a:chOff x="6192365" y="1098867"/>
            <a:chExt cx="372300" cy="372300"/>
          </a:xfrm>
        </p:grpSpPr>
        <p:sp>
          <p:nvSpPr>
            <p:cNvPr id="407" name="Google Shape;407;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8" name="Google Shape;408;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4" name="Google Shape;414;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Overview of Facilitator Training Workshop</a:t>
            </a:r>
            <a:endParaRPr b="0" i="0" sz="1400" u="none" cap="none" strike="noStrike">
              <a:solidFill>
                <a:srgbClr val="000000"/>
              </a:solidFill>
              <a:latin typeface="Arial"/>
              <a:ea typeface="Arial"/>
              <a:cs typeface="Arial"/>
              <a:sym typeface="Arial"/>
            </a:endParaRPr>
          </a:p>
        </p:txBody>
      </p:sp>
      <p:sp>
        <p:nvSpPr>
          <p:cNvPr id="415" name="Google Shape;415;p45"/>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At the end of the workshop, you will  be able to:</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Articulate the purpose of the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Use and train parents on the Crianza con Conciencia chatbot technology.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Deliver the in-person onboarding session.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Use Formando Conciencia+ App to connect parents’ unique identifier, and report attendance.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Facilitator chat sessions on self-talk and stress.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Provide parents support with troubleshooting and safeguarding.</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Receive a certificate for participating in the training workshop</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416" name="Google Shape;416;p45"/>
          <p:cNvPicPr preferRelativeResize="0"/>
          <p:nvPr/>
        </p:nvPicPr>
        <p:blipFill rotWithShape="1">
          <a:blip r:embed="rId3">
            <a:alphaModFix/>
          </a:blip>
          <a:srcRect b="0" l="43750" r="0" t="0"/>
          <a:stretch/>
        </p:blipFill>
        <p:spPr>
          <a:xfrm>
            <a:off x="5386882" y="828892"/>
            <a:ext cx="3210600" cy="3210600"/>
          </a:xfrm>
          <a:prstGeom prst="ellipse">
            <a:avLst/>
          </a:prstGeom>
          <a:noFill/>
          <a:ln>
            <a:noFill/>
          </a:ln>
        </p:spPr>
      </p:pic>
      <p:sp>
        <p:nvSpPr>
          <p:cNvPr id="417" name="Google Shape;417;p45"/>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45"/>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9" name="Google Shape;419;p45"/>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Overview of Facilitator Training Workshop</a:t>
            </a:r>
            <a:endParaRPr b="0" i="0" sz="1400" u="none" cap="none" strike="noStrike">
              <a:solidFill>
                <a:srgbClr val="000000"/>
              </a:solidFill>
              <a:latin typeface="Arial"/>
              <a:ea typeface="Arial"/>
              <a:cs typeface="Arial"/>
              <a:sym typeface="Arial"/>
            </a:endParaRPr>
          </a:p>
        </p:txBody>
      </p:sp>
      <p:sp>
        <p:nvSpPr>
          <p:cNvPr id="426" name="Google Shape;426;p46"/>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Agenda for Day 1: </a:t>
            </a:r>
            <a:endParaRPr b="0" i="0" sz="1600" u="none" cap="none" strike="noStrike">
              <a:solidFill>
                <a:srgbClr val="123D5D"/>
              </a:solidFill>
              <a:latin typeface="Arial"/>
              <a:ea typeface="Arial"/>
              <a:cs typeface="Arial"/>
              <a:sym typeface="Arial"/>
            </a:endParaRPr>
          </a:p>
        </p:txBody>
      </p:sp>
      <p:sp>
        <p:nvSpPr>
          <p:cNvPr id="427" name="Google Shape;427;p46"/>
          <p:cNvSpPr txBox="1"/>
          <p:nvPr/>
        </p:nvSpPr>
        <p:spPr>
          <a:xfrm>
            <a:off x="558075" y="2328925"/>
            <a:ext cx="61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3" name="Google Shape;433;p4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Overview of Facilitator Training Workshop</a:t>
            </a:r>
            <a:endParaRPr b="0" i="0" sz="1400" u="none" cap="none" strike="noStrike">
              <a:solidFill>
                <a:srgbClr val="000000"/>
              </a:solidFill>
              <a:latin typeface="Arial"/>
              <a:ea typeface="Arial"/>
              <a:cs typeface="Arial"/>
              <a:sym typeface="Arial"/>
            </a:endParaRPr>
          </a:p>
        </p:txBody>
      </p:sp>
      <p:sp>
        <p:nvSpPr>
          <p:cNvPr id="434" name="Google Shape;434;p47"/>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Agenda for Day 2: </a:t>
            </a:r>
            <a:endParaRPr b="0" i="0" sz="1600" u="none" cap="none" strike="noStrike">
              <a:solidFill>
                <a:srgbClr val="123D5D"/>
              </a:solidFill>
              <a:latin typeface="Arial"/>
              <a:ea typeface="Arial"/>
              <a:cs typeface="Arial"/>
              <a:sym typeface="Arial"/>
            </a:endParaRPr>
          </a:p>
        </p:txBody>
      </p:sp>
      <p:graphicFrame>
        <p:nvGraphicFramePr>
          <p:cNvPr id="435" name="Google Shape;435;p47"/>
          <p:cNvGraphicFramePr/>
          <p:nvPr/>
        </p:nvGraphicFramePr>
        <p:xfrm>
          <a:off x="583450" y="1452675"/>
          <a:ext cx="3000000" cy="3000000"/>
        </p:xfrm>
        <a:graphic>
          <a:graphicData uri="http://schemas.openxmlformats.org/drawingml/2006/table">
            <a:tbl>
              <a:tblPr>
                <a:noFill/>
                <a:tableStyleId>{7E8B8E0E-1F23-4FC9-B48F-5C4748AE6BA7}</a:tableStyleId>
              </a:tblPr>
              <a:tblGrid>
                <a:gridCol w="2413000"/>
                <a:gridCol w="2413000"/>
                <a:gridCol w="2413000"/>
              </a:tblGrid>
              <a:tr h="381000">
                <a:tc>
                  <a:txBody>
                    <a:bodyPr/>
                    <a:lstStyle/>
                    <a:p>
                      <a:pPr indent="0" lvl="0" marL="0" rtl="0" algn="l">
                        <a:spcBef>
                          <a:spcPts val="0"/>
                        </a:spcBef>
                        <a:spcAft>
                          <a:spcPts val="0"/>
                        </a:spcAft>
                        <a:buNone/>
                        <a:defRPr b="1"/>
                      </a:pPr>
                      <a:r>
                        <a:t>Module </a:t>
                      </a:r>
                      <a:endParaRPr b="1"/>
                    </a:p>
                  </a:txBody>
                  <a:tcPr marT="91425" marB="91425" marR="91425" marL="91425"/>
                </a:tc>
                <a:tc>
                  <a:txBody>
                    <a:bodyPr/>
                    <a:lstStyle/>
                    <a:p>
                      <a:pPr indent="0" lvl="0" marL="0" rtl="0" algn="l">
                        <a:spcBef>
                          <a:spcPts val="0"/>
                        </a:spcBef>
                        <a:spcAft>
                          <a:spcPts val="0"/>
                        </a:spcAft>
                        <a:buNone/>
                        <a:defRPr b="1"/>
                      </a:pPr>
                      <a:r>
                        <a:t>Activities </a:t>
                      </a:r>
                      <a:endParaRPr b="1"/>
                    </a:p>
                  </a:txBody>
                  <a:tcPr marT="91425" marB="91425" marR="91425" marL="91425"/>
                </a:tc>
                <a:tc>
                  <a:txBody>
                    <a:bodyPr/>
                    <a:lstStyle/>
                    <a:p>
                      <a:pPr indent="0" lvl="0" marL="0" rtl="0" algn="l">
                        <a:spcBef>
                          <a:spcPts val="0"/>
                        </a:spcBef>
                        <a:spcAft>
                          <a:spcPts val="0"/>
                        </a:spcAft>
                        <a:buNone/>
                        <a:defRPr b="1"/>
                      </a:pPr>
                      <a:r>
                        <a:t>Time</a:t>
                      </a:r>
                      <a:endParaRPr b="1"/>
                    </a:p>
                  </a:txBody>
                  <a:tcPr marT="91425" marB="91425" marR="91425" marL="91425"/>
                </a:tc>
              </a:tr>
              <a:tr h="381000">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439" name="Shape 439"/>
        <p:cNvGrpSpPr/>
        <p:nvPr/>
      </p:nvGrpSpPr>
      <p:grpSpPr>
        <a:xfrm>
          <a:off x="0" y="0"/>
          <a:ext cx="0" cy="0"/>
          <a:chOff x="0" y="0"/>
          <a:chExt cx="0" cy="0"/>
        </a:xfrm>
      </p:grpSpPr>
      <p:sp>
        <p:nvSpPr>
          <p:cNvPr id="440" name="Google Shape;440;p48"/>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2: Accept, Explore, Connect, Practise</a:t>
            </a:r>
            <a:endParaRPr b="1" sz="5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2"/>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 name="Google Shape;88;p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Reminders</a:t>
            </a:r>
            <a:endParaRPr b="0" i="0" sz="1400" u="none" cap="none" strike="noStrike">
              <a:solidFill>
                <a:srgbClr val="000000"/>
              </a:solidFill>
              <a:latin typeface="Arial"/>
              <a:ea typeface="Arial"/>
              <a:cs typeface="Arial"/>
              <a:sym typeface="Arial"/>
            </a:endParaRPr>
          </a:p>
        </p:txBody>
      </p:sp>
      <p:sp>
        <p:nvSpPr>
          <p:cNvPr id="89" name="Google Shape;89;p22"/>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Full Name | Organisation |City</a:t>
            </a:r>
            <a:endParaRPr sz="1800">
              <a:solidFill>
                <a:schemeClr val="lt1"/>
              </a:solidFill>
              <a:latin typeface="Noto Sans Medium"/>
              <a:ea typeface="Noto Sans Medium"/>
              <a:cs typeface="Noto Sans Medium"/>
              <a:sym typeface="Noto Sans Medium"/>
            </a:endParaRPr>
          </a:p>
        </p:txBody>
      </p:sp>
      <p:pic>
        <p:nvPicPr>
          <p:cNvPr id="90" name="Google Shape;90;p22"/>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91" name="Google Shape;91;p22"/>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92" name="Google Shape;92;p22"/>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This session is recorded for documentation. By participating in the session, you are giving permission to be recorded. </a:t>
            </a:r>
            <a:endParaRPr sz="1800">
              <a:solidFill>
                <a:schemeClr val="lt1"/>
              </a:solidFill>
              <a:latin typeface="Noto Sans Medium"/>
              <a:ea typeface="Noto Sans Medium"/>
              <a:cs typeface="Noto Sans Medium"/>
              <a:sym typeface="Noto Sans Medium"/>
            </a:endParaRPr>
          </a:p>
        </p:txBody>
      </p:sp>
      <p:pic>
        <p:nvPicPr>
          <p:cNvPr id="93" name="Google Shape;93;p22"/>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94" name="Google Shape;94;p22"/>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6" name="Google Shape;446;p49"/>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47" name="Google Shape;447;p4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48" name="Google Shape;448;p49"/>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ACCEPT </a:t>
            </a:r>
            <a:r>
              <a:t>the participation and contribution of parents both physically and verbally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449" name="Google Shape;449;p49"/>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EXPLORE </a:t>
            </a:r>
            <a:r>
              <a:t>the experiences, attitudes, feelings, and challenges shared by parents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450" name="Google Shape;450;p49"/>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CONNECT </a:t>
            </a:r>
            <a:r>
              <a:t>the parents’ experience to a principle or lesson about positive parenting</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451" name="Google Shape;451;p49"/>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2" name="Google Shape;452;p49"/>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3" name="Google Shape;453;p49"/>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4" name="Google Shape;454;p49"/>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PRACTICE </a:t>
            </a:r>
            <a:r>
              <a:t>the new positive parenting skills at home. </a:t>
            </a:r>
            <a:endParaRPr i="0" sz="1000" u="none" cap="none" strike="noStrike">
              <a:solidFill>
                <a:srgbClr val="FFFFFF"/>
              </a:solidFill>
              <a:latin typeface="Roboto"/>
              <a:ea typeface="Roboto"/>
              <a:cs typeface="Roboto"/>
              <a:sym typeface="Roboto"/>
            </a:endParaRPr>
          </a:p>
        </p:txBody>
      </p:sp>
      <p:sp>
        <p:nvSpPr>
          <p:cNvPr id="455" name="Google Shape;455;p49"/>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56" name="Google Shape;456;p49"/>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457" name="Google Shape;457;p49"/>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458" name="Google Shape;458;p49"/>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459" name="Google Shape;459;p49"/>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3" name="Shape 463"/>
        <p:cNvGrpSpPr/>
        <p:nvPr/>
      </p:nvGrpSpPr>
      <p:grpSpPr>
        <a:xfrm>
          <a:off x="0" y="0"/>
          <a:ext cx="0" cy="0"/>
          <a:chOff x="0" y="0"/>
          <a:chExt cx="0" cy="0"/>
        </a:xfrm>
      </p:grpSpPr>
      <p:sp>
        <p:nvSpPr>
          <p:cNvPr id="464" name="Google Shape;464;p5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ACCEPT: Role Play </a:t>
            </a:r>
            <a:endParaRPr b="1" sz="5000">
              <a:solidFill>
                <a:schemeClr val="lt1"/>
              </a:solidFill>
            </a:endParaRPr>
          </a:p>
        </p:txBody>
      </p:sp>
      <p:pic>
        <p:nvPicPr>
          <p:cNvPr id="465" name="Google Shape;465;p50"/>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9" name="Shape 469"/>
        <p:cNvGrpSpPr/>
        <p:nvPr/>
      </p:nvGrpSpPr>
      <p:grpSpPr>
        <a:xfrm>
          <a:off x="0" y="0"/>
          <a:ext cx="0" cy="0"/>
          <a:chOff x="0" y="0"/>
          <a:chExt cx="0" cy="0"/>
        </a:xfrm>
      </p:grpSpPr>
      <p:sp>
        <p:nvSpPr>
          <p:cNvPr id="470" name="Google Shape;470;p5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ACCEPT: Pop Quiz </a:t>
            </a:r>
            <a:endParaRPr b="1" sz="5000">
              <a:solidFill>
                <a:schemeClr val="lt1"/>
              </a:solidFill>
            </a:endParaRPr>
          </a:p>
        </p:txBody>
      </p:sp>
      <p:pic>
        <p:nvPicPr>
          <p:cNvPr id="471" name="Google Shape;471;p5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77" name="Google Shape;477;p5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78" name="Google Shape;478;p5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79" name="Google Shape;479;p52"/>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ACCEPT </a:t>
            </a:r>
            <a: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80" name="Google Shape;480;p52"/>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1" name="Google Shape;481;p52"/>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82" name="Google Shape;482;p52"/>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HOW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Physical gestures:</a:t>
            </a:r>
            <a:r>
              <a:t> Nodding, smiling, leaning forward, looking at the participant, eye contact,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Nonverbal vocalisation:</a:t>
            </a:r>
            <a:r>
              <a:t> Mmmm…, Uh-huh,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Verbal statements:</a:t>
            </a:r>
            <a:r>
              <a:t> Using the participant’s name, thanking the participant, praising the contribution,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Using reflexive statements: </a:t>
            </a:r>
            <a:r>
              <a:t>Paraphrasing or repeating what the participant said to show that you really heard them. This is a key aspect of active listening!</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8" name="Google Shape;488;p5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89" name="Google Shape;489;p5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90" name="Google Shape;490;p5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ACCEPT </a:t>
            </a:r>
            <a: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91" name="Google Shape;491;p5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2" name="Google Shape;492;p5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93" name="Google Shape;493;p53"/>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WHY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Makes parents feel welcome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Encourages people to participate more, especially those who are shy</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Shows that you respect and value their responses and contributions as important</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Builds trust and a positive relationship between you and the parents</a:t>
            </a:r>
            <a:endParaRPr sz="1500">
              <a:solidFill>
                <a:srgbClr val="123D5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497" name="Shape 497"/>
        <p:cNvGrpSpPr/>
        <p:nvPr/>
      </p:nvGrpSpPr>
      <p:grpSpPr>
        <a:xfrm>
          <a:off x="0" y="0"/>
          <a:ext cx="0" cy="0"/>
          <a:chOff x="0" y="0"/>
          <a:chExt cx="0" cy="0"/>
        </a:xfrm>
      </p:grpSpPr>
      <p:sp>
        <p:nvSpPr>
          <p:cNvPr id="498" name="Google Shape;498;p5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EXPLORE: Role Play </a:t>
            </a:r>
            <a:endParaRPr b="1" sz="5000">
              <a:solidFill>
                <a:schemeClr val="lt1"/>
              </a:solidFill>
            </a:endParaRPr>
          </a:p>
        </p:txBody>
      </p:sp>
      <p:pic>
        <p:nvPicPr>
          <p:cNvPr id="499" name="Google Shape;499;p54"/>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503" name="Shape 503"/>
        <p:cNvGrpSpPr/>
        <p:nvPr/>
      </p:nvGrpSpPr>
      <p:grpSpPr>
        <a:xfrm>
          <a:off x="0" y="0"/>
          <a:ext cx="0" cy="0"/>
          <a:chOff x="0" y="0"/>
          <a:chExt cx="0" cy="0"/>
        </a:xfrm>
      </p:grpSpPr>
      <p:sp>
        <p:nvSpPr>
          <p:cNvPr id="504" name="Google Shape;504;p5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EXPLORE: Pop Quiz </a:t>
            </a:r>
            <a:endParaRPr b="1" sz="5000">
              <a:solidFill>
                <a:schemeClr val="lt1"/>
              </a:solidFill>
            </a:endParaRPr>
          </a:p>
        </p:txBody>
      </p:sp>
      <p:pic>
        <p:nvPicPr>
          <p:cNvPr id="505" name="Google Shape;505;p5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1" name="Google Shape;511;p56"/>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12" name="Google Shape;512;p5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13" name="Google Shape;513;p56"/>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HOW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Ask Open-ended questions: Who, what, when, where, why, and how;</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Ask questions that elicit more details: Tell me more…. Can you be more specific? What do you mean?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Ask questions about the perspective of the girl, boy or teen as well as the parent;</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Ask questions about emotions of parents and boys, girls, or teens;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Ask about any challenges that they experience at home;</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14" name="Google Shape;514;p56"/>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EXPLORE </a:t>
            </a:r>
            <a: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15" name="Google Shape;515;p56"/>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16" name="Google Shape;516;p56"/>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2" name="Google Shape;522;p5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23" name="Google Shape;523;p5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24" name="Google Shape;524;p57"/>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WHY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Gets a more complete picture of what exactly happened at home or what a parent is thinking;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Helps parents describe their experience and see it from a different perspective;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Helps parents understand why they or their boys, girls, or teens responded in a specific situation;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Helps parents become more aware of the impact of their decisions and behaviours and think critically about their parenting;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Helps parents share their challenges, understand why the challenge occurred, and identify possible solutions to their challenges.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25" name="Google Shape;525;p5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EXPLORE </a:t>
            </a:r>
            <a: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26" name="Google Shape;526;p5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7" name="Google Shape;527;p5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1" name="Shape 531"/>
        <p:cNvGrpSpPr/>
        <p:nvPr/>
      </p:nvGrpSpPr>
      <p:grpSpPr>
        <a:xfrm>
          <a:off x="0" y="0"/>
          <a:ext cx="0" cy="0"/>
          <a:chOff x="0" y="0"/>
          <a:chExt cx="0" cy="0"/>
        </a:xfrm>
      </p:grpSpPr>
      <p:sp>
        <p:nvSpPr>
          <p:cNvPr id="532" name="Google Shape;532;p58"/>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CONNECT: Role Play </a:t>
            </a:r>
            <a:endParaRPr b="1" sz="5000">
              <a:solidFill>
                <a:schemeClr val="lt1"/>
              </a:solidFill>
            </a:endParaRPr>
          </a:p>
        </p:txBody>
      </p:sp>
      <p:pic>
        <p:nvPicPr>
          <p:cNvPr id="533" name="Google Shape;533;p58"/>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3"/>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0" name="Google Shape;100;p2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Reminders</a:t>
            </a:r>
            <a:endParaRPr b="0" i="0" sz="1400" u="none" cap="none" strike="noStrike">
              <a:solidFill>
                <a:srgbClr val="000000"/>
              </a:solidFill>
              <a:latin typeface="Arial"/>
              <a:ea typeface="Arial"/>
              <a:cs typeface="Arial"/>
              <a:sym typeface="Arial"/>
            </a:endParaRPr>
          </a:p>
        </p:txBody>
      </p:sp>
      <p:pic>
        <p:nvPicPr>
          <p:cNvPr id="101" name="Google Shape;101;p23"/>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02" name="Google Shape;102;p23"/>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23"/>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Use </a:t>
            </a:r>
            <a:r>
              <a:rPr b="1"/>
              <a:t>Chat </a:t>
            </a:r>
            <a:r>
              <a:t>to respond to the questions asked by the trainer </a:t>
            </a:r>
            <a:endParaRPr sz="1800">
              <a:latin typeface="Noto Sans"/>
              <a:ea typeface="Noto Sans"/>
              <a:cs typeface="Noto Sans"/>
              <a:sym typeface="Noto Sans"/>
            </a:endParaRPr>
          </a:p>
        </p:txBody>
      </p:sp>
      <p:cxnSp>
        <p:nvCxnSpPr>
          <p:cNvPr id="104" name="Google Shape;104;p23"/>
          <p:cNvCxnSpPr>
            <a:endCxn id="103"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05" name="Google Shape;105;p23"/>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In the </a:t>
            </a:r>
            <a:r>
              <a:rPr b="1"/>
              <a:t>Q&amp;A </a:t>
            </a:r>
            <a:r>
              <a:t>box, type the questions you would like to ask the trainer about the Crianza con Conciencia+</a:t>
            </a:r>
            <a:endParaRPr sz="1800">
              <a:latin typeface="Noto Sans"/>
              <a:ea typeface="Noto Sans"/>
              <a:cs typeface="Noto Sans"/>
              <a:sym typeface="Noto Sans"/>
            </a:endParaRPr>
          </a:p>
        </p:txBody>
      </p:sp>
      <p:cxnSp>
        <p:nvCxnSpPr>
          <p:cNvPr id="106" name="Google Shape;106;p23"/>
          <p:cNvCxnSpPr>
            <a:endCxn id="105"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7" name="Shape 537"/>
        <p:cNvGrpSpPr/>
        <p:nvPr/>
      </p:nvGrpSpPr>
      <p:grpSpPr>
        <a:xfrm>
          <a:off x="0" y="0"/>
          <a:ext cx="0" cy="0"/>
          <a:chOff x="0" y="0"/>
          <a:chExt cx="0" cy="0"/>
        </a:xfrm>
      </p:grpSpPr>
      <p:sp>
        <p:nvSpPr>
          <p:cNvPr id="538" name="Google Shape;538;p5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CONNECT: Pop Quiz </a:t>
            </a:r>
            <a:endParaRPr b="1" sz="5000">
              <a:solidFill>
                <a:schemeClr val="lt1"/>
              </a:solidFill>
            </a:endParaRPr>
          </a:p>
        </p:txBody>
      </p:sp>
      <p:pic>
        <p:nvPicPr>
          <p:cNvPr id="539" name="Google Shape;539;p5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45" name="Google Shape;545;p6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46" name="Google Shape;546;p6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47" name="Google Shape;547;p60"/>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HOW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Explore how their experience might relate to their lives or relationship with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Explore how their experience might relate to some of the principles or skills that they are learning during the programme;</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Explore why this might be important or beneficial to them as parents;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Explore why this might be important or beneficial to their children;</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48" name="Google Shape;548;p60"/>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CONNECT </a:t>
            </a:r>
            <a: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49" name="Google Shape;549;p60"/>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0"/>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6" name="Google Shape;556;p6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57" name="Google Shape;557;p6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58" name="Google Shape;558;p61"/>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WHY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Helps parents understand the reasons why they might want to try using a specific skill in their own words;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Helps parents understand the benefits to themselves and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Strengthens buy-in or acceptance of a specific parenting skill.</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59" name="Google Shape;559;p6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CONNECT </a:t>
            </a:r>
            <a: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60" name="Google Shape;560;p6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1" name="Google Shape;561;p6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7" name="Google Shape;567;p6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68" name="Google Shape;568;p6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69" name="Google Shape;569;p62"/>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Home activities in the Crianza con Conciencia chatbot encourage parents to practice parenting skills daily.</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It builds confidence in applying new skills;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It allows parents to rehearse new skills with the support and guidance of facilitators;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It strengthens buy-in or acceptance of a specific parenting skill.</a:t>
            </a:r>
            <a:endParaRPr sz="1900">
              <a:solidFill>
                <a:srgbClr val="123D5D"/>
              </a:solidFill>
            </a:endParaRPr>
          </a:p>
        </p:txBody>
      </p:sp>
      <p:sp>
        <p:nvSpPr>
          <p:cNvPr id="570" name="Google Shape;570;p62"/>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PRACTICE </a:t>
            </a:r>
            <a:r>
              <a:t>the new positive parenting skills at home. </a:t>
            </a:r>
            <a:endParaRPr i="0" sz="900" u="none" cap="none" strike="noStrike">
              <a:solidFill>
                <a:srgbClr val="FFFFFF"/>
              </a:solidFill>
              <a:latin typeface="Roboto"/>
              <a:ea typeface="Roboto"/>
              <a:cs typeface="Roboto"/>
              <a:sym typeface="Roboto"/>
            </a:endParaRPr>
          </a:p>
        </p:txBody>
      </p:sp>
      <p:sp>
        <p:nvSpPr>
          <p:cNvPr id="571" name="Google Shape;571;p62"/>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2" name="Google Shape;572;p62"/>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573" name="Google Shape;573;p62"/>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Share in the chat how will you PRACTICE the facilitation skills for Crianza con Conciencia</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7" name="Shape 577"/>
        <p:cNvGrpSpPr/>
        <p:nvPr/>
      </p:nvGrpSpPr>
      <p:grpSpPr>
        <a:xfrm>
          <a:off x="0" y="0"/>
          <a:ext cx="0" cy="0"/>
          <a:chOff x="0" y="0"/>
          <a:chExt cx="0" cy="0"/>
        </a:xfrm>
      </p:grpSpPr>
      <p:sp>
        <p:nvSpPr>
          <p:cNvPr id="578" name="Google Shape;578;p63"/>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PRACTISE: Role Play </a:t>
            </a:r>
            <a:endParaRPr b="1" sz="5000">
              <a:solidFill>
                <a:schemeClr val="lt1"/>
              </a:solidFill>
            </a:endParaRPr>
          </a:p>
        </p:txBody>
      </p:sp>
      <p:pic>
        <p:nvPicPr>
          <p:cNvPr id="579" name="Google Shape;579;p63"/>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83" name="Shape 583"/>
        <p:cNvGrpSpPr/>
        <p:nvPr/>
      </p:nvGrpSpPr>
      <p:grpSpPr>
        <a:xfrm>
          <a:off x="0" y="0"/>
          <a:ext cx="0" cy="0"/>
          <a:chOff x="0" y="0"/>
          <a:chExt cx="0" cy="0"/>
        </a:xfrm>
      </p:grpSpPr>
      <p:sp>
        <p:nvSpPr>
          <p:cNvPr id="584" name="Google Shape;584;p6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Let’s get moving! </a:t>
            </a:r>
            <a:br>
              <a:rPr b="1" lang="en-US" sz="5000">
                <a:solidFill>
                  <a:schemeClr val="lt1"/>
                </a:solidFill>
              </a:rPr>
            </a:br>
            <a:endParaRPr b="1" sz="50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588" name="Shape 588"/>
        <p:cNvGrpSpPr/>
        <p:nvPr/>
      </p:nvGrpSpPr>
      <p:grpSpPr>
        <a:xfrm>
          <a:off x="0" y="0"/>
          <a:ext cx="0" cy="0"/>
          <a:chOff x="0" y="0"/>
          <a:chExt cx="0" cy="0"/>
        </a:xfrm>
      </p:grpSpPr>
      <p:sp>
        <p:nvSpPr>
          <p:cNvPr id="589" name="Google Shape;589;p65"/>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3: Live Demo of the Onboarding Session</a:t>
            </a:r>
            <a:endParaRPr b="1" sz="50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6"/>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95" name="Google Shape;595;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Live Demo of Onboarding Session</a:t>
            </a:r>
            <a:endParaRPr b="0" i="0" sz="1400" u="none" cap="none" strike="noStrike">
              <a:solidFill>
                <a:srgbClr val="000000"/>
              </a:solidFill>
              <a:latin typeface="Arial"/>
              <a:ea typeface="Arial"/>
              <a:cs typeface="Arial"/>
              <a:sym typeface="Arial"/>
            </a:endParaRPr>
          </a:p>
        </p:txBody>
      </p:sp>
      <p:sp>
        <p:nvSpPr>
          <p:cNvPr id="596" name="Google Shape;596;p66"/>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What are the objectives of the onboarding session?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Parents learn about the lessons and structure of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Participants have basic phone use skills to access all relevant Crianza con Conciencia+ content and participate in the WhatsApp support groups.</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Participants lay the foundation for working together well during WhatsApp support groups.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Parents are onboarded onto the Crianza con Conciencia+ chatbot and complete the onboarding and welcome flow. </a:t>
            </a:r>
            <a:endParaRPr sz="1900">
              <a:solidFill>
                <a:schemeClr val="accent5"/>
              </a:solidFill>
              <a:latin typeface="Noto Sans"/>
              <a:ea typeface="Noto Sans"/>
              <a:cs typeface="Noto Sans"/>
              <a:sym typeface="No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02" name="Google Shape;602;p6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Live Demo of Onboarding Session</a:t>
            </a:r>
            <a:endParaRPr b="0" i="0" sz="1400" u="none" cap="none" strike="noStrike">
              <a:solidFill>
                <a:srgbClr val="000000"/>
              </a:solidFill>
              <a:latin typeface="Arial"/>
              <a:ea typeface="Arial"/>
              <a:cs typeface="Arial"/>
              <a:sym typeface="Arial"/>
            </a:endParaRPr>
          </a:p>
        </p:txBody>
      </p:sp>
      <p:sp>
        <p:nvSpPr>
          <p:cNvPr id="603" name="Google Shape;603;p67"/>
          <p:cNvSpPr txBox="1"/>
          <p:nvPr/>
        </p:nvSpPr>
        <p:spPr>
          <a:xfrm>
            <a:off x="269600" y="8196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Onboarding Session Agenda </a:t>
            </a:r>
            <a:endParaRPr sz="1900">
              <a:solidFill>
                <a:schemeClr val="accent5"/>
              </a:solidFill>
              <a:latin typeface="Noto Sans"/>
              <a:ea typeface="Noto Sans"/>
              <a:cs typeface="Noto Sans"/>
              <a:sym typeface="Noto Sans"/>
            </a:endParaRPr>
          </a:p>
        </p:txBody>
      </p:sp>
      <p:graphicFrame>
        <p:nvGraphicFramePr>
          <p:cNvPr id="604" name="Google Shape;604;p67"/>
          <p:cNvGraphicFramePr/>
          <p:nvPr/>
        </p:nvGraphicFramePr>
        <p:xfrm>
          <a:off x="359675" y="1173675"/>
          <a:ext cx="3000000" cy="3000000"/>
        </p:xfrm>
        <a:graphic>
          <a:graphicData uri="http://schemas.openxmlformats.org/drawingml/2006/table">
            <a:tbl>
              <a:tblPr bandCol="1" bandRow="1">
                <a:noFill/>
                <a:tableStyleId>{36B1BA5B-D354-4973-97B0-90A204A628CC}</a:tableStyleId>
              </a:tblPr>
              <a:tblGrid>
                <a:gridCol w="1690450"/>
                <a:gridCol w="5247150"/>
                <a:gridCol w="1365875"/>
              </a:tblGrid>
              <a:tr h="127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Session Agenda</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33020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Welcome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Getting to Know Each Other</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Overview Of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Getting Started with Crianza con Conciencia+</a:t>
                      </a:r>
                      <a:r>
                        <a:t> chatbot</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Introduction to Phone Use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Crianza con Conciencia+ chatbot onboarding</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Resolving Challenges with Crianza con Conciencia+ chatbot</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Moving forward</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Setting up Ground Rules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Facilitator’s Role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Questions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Connecting Formando Conciencia+ and Parent ID</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Closing Activity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p:nvPr/>
        </p:nvSpPr>
        <p:spPr>
          <a:xfrm rot="-5400000">
            <a:off x="4052700" y="-3851475"/>
            <a:ext cx="480900" cy="85863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0" name="Google Shape;610;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Getting Started with </a:t>
            </a:r>
            <a:r>
              <a:t>Crianza con Conciencia+ chatbot</a:t>
            </a:r>
            <a:endParaRPr b="0" i="0" sz="1400" u="none" cap="none" strike="noStrike">
              <a:solidFill>
                <a:srgbClr val="000000"/>
              </a:solidFill>
              <a:latin typeface="Arial"/>
              <a:ea typeface="Arial"/>
              <a:cs typeface="Arial"/>
              <a:sym typeface="Arial"/>
            </a:endParaRPr>
          </a:p>
        </p:txBody>
      </p:sp>
      <p:sp>
        <p:nvSpPr>
          <p:cNvPr id="611" name="Google Shape;611;p68"/>
          <p:cNvSpPr txBox="1"/>
          <p:nvPr/>
        </p:nvSpPr>
        <p:spPr>
          <a:xfrm>
            <a:off x="269600" y="972071"/>
            <a:ext cx="8199600" cy="363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DB3614"/>
                </a:solidFill>
              </a:defRPr>
            </a:pPr>
            <a:r>
              <a:t>The Basics of </a:t>
            </a:r>
            <a:r>
              <a:rPr>
                <a:latin typeface="Arial"/>
                <a:ea typeface="Arial"/>
                <a:cs typeface="Arial"/>
                <a:sym typeface="Arial"/>
              </a:rPr>
              <a:t>Phone Use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0"/>
              </a:spcBef>
              <a:spcAft>
                <a:spcPts val="0"/>
              </a:spcAft>
              <a:buClr>
                <a:srgbClr val="123D5D"/>
              </a:buClr>
              <a:buSzPts val="1700"/>
              <a:buFont typeface="Arial"/>
              <a:buChar char="●"/>
              <a:defRPr sz="1700">
                <a:solidFill>
                  <a:srgbClr val="123D5D"/>
                </a:solidFill>
                <a:latin typeface="Arial"/>
                <a:ea typeface="Arial"/>
                <a:cs typeface="Arial"/>
                <a:sym typeface="Arial"/>
              </a:defRPr>
            </a:pPr>
            <a:r>
              <a:t>Switch on and off the phone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Phone settings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WhatsApp settings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Phone charging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Data bundle</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Internal phone storage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Digital awareness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1000"/>
              </a:spcAft>
              <a:buClr>
                <a:srgbClr val="123D5D"/>
              </a:buClr>
              <a:buSzPts val="1700"/>
              <a:buFont typeface="Arial"/>
              <a:buChar char="●"/>
              <a:defRPr sz="1700">
                <a:solidFill>
                  <a:srgbClr val="123D5D"/>
                </a:solidFill>
                <a:latin typeface="Arial"/>
                <a:ea typeface="Arial"/>
                <a:cs typeface="Arial"/>
                <a:sym typeface="Arial"/>
              </a:defRPr>
            </a:pPr>
            <a:r>
              <a:t>Prevent damage to the phone</a:t>
            </a:r>
            <a:endParaRPr b="0" i="0" sz="1700" u="none" cap="none" strike="noStrike">
              <a:solidFill>
                <a:srgbClr val="123D5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0" name="Shape 110"/>
        <p:cNvGrpSpPr/>
        <p:nvPr/>
      </p:nvGrpSpPr>
      <p:grpSpPr>
        <a:xfrm>
          <a:off x="0" y="0"/>
          <a:ext cx="0" cy="0"/>
          <a:chOff x="0" y="0"/>
          <a:chExt cx="0" cy="0"/>
        </a:xfrm>
      </p:grpSpPr>
      <p:pic>
        <p:nvPicPr>
          <p:cNvPr id="111" name="Google Shape;111;p24"/>
          <p:cNvPicPr preferRelativeResize="0"/>
          <p:nvPr/>
        </p:nvPicPr>
        <p:blipFill rotWithShape="1">
          <a:blip r:embed="rId4">
            <a:alphaModFix/>
          </a:blip>
          <a:srcRect b="21734" l="41400" r="3102" t="0"/>
          <a:stretch/>
        </p:blipFill>
        <p:spPr>
          <a:xfrm>
            <a:off x="741213" y="1074350"/>
            <a:ext cx="2031300" cy="2147100"/>
          </a:xfrm>
          <a:prstGeom prst="ellipse">
            <a:avLst/>
          </a:prstGeom>
          <a:noFill/>
          <a:ln>
            <a:noFill/>
          </a:ln>
        </p:spPr>
      </p:pic>
      <p:sp>
        <p:nvSpPr>
          <p:cNvPr id="112" name="Google Shape;112;p24"/>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13" name="Google Shape;113;p24"/>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MEET THE TEAM</a:t>
            </a:r>
            <a:endParaRPr b="1" i="0" sz="4500" u="none" cap="none" strike="noStrike">
              <a:solidFill>
                <a:schemeClr val="lt1"/>
              </a:solidFill>
              <a:latin typeface="Delicious Handrawn"/>
              <a:ea typeface="Delicious Handrawn"/>
              <a:cs typeface="Delicious Handrawn"/>
              <a:sym typeface="Delicious Handrawn"/>
            </a:endParaRPr>
          </a:p>
        </p:txBody>
      </p:sp>
      <p:pic>
        <p:nvPicPr>
          <p:cNvPr id="114" name="Google Shape;114;p24"/>
          <p:cNvPicPr preferRelativeResize="0"/>
          <p:nvPr/>
        </p:nvPicPr>
        <p:blipFill rotWithShape="1">
          <a:blip r:embed="rId4">
            <a:alphaModFix/>
          </a:blip>
          <a:srcRect b="21734" l="41400" r="3102" t="0"/>
          <a:stretch/>
        </p:blipFill>
        <p:spPr>
          <a:xfrm>
            <a:off x="3556350" y="1074350"/>
            <a:ext cx="2031300" cy="2147100"/>
          </a:xfrm>
          <a:prstGeom prst="ellipse">
            <a:avLst/>
          </a:prstGeom>
          <a:noFill/>
          <a:ln>
            <a:noFill/>
          </a:ln>
        </p:spPr>
      </p:pic>
      <p:pic>
        <p:nvPicPr>
          <p:cNvPr id="115" name="Google Shape;115;p24"/>
          <p:cNvPicPr preferRelativeResize="0"/>
          <p:nvPr/>
        </p:nvPicPr>
        <p:blipFill rotWithShape="1">
          <a:blip r:embed="rId4">
            <a:alphaModFix/>
          </a:blip>
          <a:srcRect b="21734" l="41400" r="3102" t="0"/>
          <a:stretch/>
        </p:blipFill>
        <p:spPr>
          <a:xfrm>
            <a:off x="6371488" y="1074350"/>
            <a:ext cx="2031300" cy="2147100"/>
          </a:xfrm>
          <a:prstGeom prst="ellipse">
            <a:avLst/>
          </a:prstGeom>
          <a:noFill/>
          <a:ln>
            <a:noFill/>
          </a:ln>
        </p:spPr>
      </p:pic>
      <p:sp>
        <p:nvSpPr>
          <p:cNvPr id="116" name="Google Shape;116;p24"/>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Name of the Trainer </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Position and Organization</a:t>
            </a:r>
            <a:endParaRPr i="1">
              <a:solidFill>
                <a:schemeClr val="lt1"/>
              </a:solidFill>
              <a:latin typeface="Noto Sans"/>
              <a:ea typeface="Noto Sans"/>
              <a:cs typeface="Noto Sans"/>
              <a:sym typeface="Noto Sans"/>
            </a:endParaRPr>
          </a:p>
        </p:txBody>
      </p:sp>
      <p:sp>
        <p:nvSpPr>
          <p:cNvPr id="117" name="Google Shape;117;p24"/>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Name of the Co-Trainer</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Position and Organization</a:t>
            </a:r>
            <a:endParaRPr i="1">
              <a:solidFill>
                <a:schemeClr val="lt1"/>
              </a:solidFill>
              <a:latin typeface="Noto Sans"/>
              <a:ea typeface="Noto Sans"/>
              <a:cs typeface="Noto Sans"/>
              <a:sym typeface="Noto Sans"/>
            </a:endParaRPr>
          </a:p>
        </p:txBody>
      </p:sp>
      <p:sp>
        <p:nvSpPr>
          <p:cNvPr id="118" name="Google Shape;118;p24"/>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Parenting for Lifelong Health</a:t>
            </a:r>
            <a:endParaRPr i="1">
              <a:solidFill>
                <a:schemeClr val="lt1"/>
              </a:solidFill>
              <a:latin typeface="Noto Sans"/>
              <a:ea typeface="Noto Sans"/>
              <a:cs typeface="Noto Sans"/>
              <a:sym typeface="Noto Sans"/>
            </a:endParaRPr>
          </a:p>
        </p:txBody>
      </p:sp>
      <p:pic>
        <p:nvPicPr>
          <p:cNvPr id="119" name="Google Shape;119;p24"/>
          <p:cNvPicPr preferRelativeResize="0"/>
          <p:nvPr/>
        </p:nvPicPr>
        <p:blipFill>
          <a:blip r:embed="rId5">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7" name="Google Shape;617;p6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Getting Started with </a:t>
            </a:r>
            <a:r>
              <a:t>Crianza con Conciencia+ chatbot</a:t>
            </a:r>
            <a:endParaRPr b="0" i="0" sz="1400" u="none" cap="none" strike="noStrike">
              <a:solidFill>
                <a:srgbClr val="000000"/>
              </a:solidFill>
              <a:latin typeface="Arial"/>
              <a:ea typeface="Arial"/>
              <a:cs typeface="Arial"/>
              <a:sym typeface="Arial"/>
            </a:endParaRPr>
          </a:p>
        </p:txBody>
      </p:sp>
      <p:sp>
        <p:nvSpPr>
          <p:cNvPr id="618" name="Google Shape;618;p69"/>
          <p:cNvSpPr txBox="1"/>
          <p:nvPr/>
        </p:nvSpPr>
        <p:spPr>
          <a:xfrm>
            <a:off x="286225" y="1169571"/>
            <a:ext cx="8199600" cy="3055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2100">
                <a:solidFill>
                  <a:srgbClr val="DB3614"/>
                </a:solidFill>
              </a:defRPr>
            </a:pPr>
            <a:r>
              <a:rPr>
                <a:latin typeface="Arial"/>
                <a:ea typeface="Arial"/>
                <a:cs typeface="Arial"/>
                <a:sym typeface="Arial"/>
              </a:rPr>
              <a:t>Getting into </a:t>
            </a:r>
            <a:r>
              <a:t>Crianza con Conciencia+ chatbot</a:t>
            </a:r>
            <a:endParaRPr b="0" i="0" sz="2100" u="none" cap="none" strike="noStrike">
              <a:solidFill>
                <a:srgbClr val="0D3959"/>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pPr>
            <a:r>
              <a:rPr>
                <a:solidFill>
                  <a:srgbClr val="123D5D"/>
                </a:solidFill>
                <a:latin typeface="Arial"/>
                <a:ea typeface="Arial"/>
                <a:cs typeface="Arial"/>
                <a:sym typeface="Arial"/>
              </a:rPr>
              <a:t>Save the </a:t>
            </a:r>
            <a:r>
              <a:rPr>
                <a:solidFill>
                  <a:srgbClr val="123D5D"/>
                </a:solidFill>
              </a:rPr>
              <a:t>Crianza con Conciencia+ chatbot</a:t>
            </a:r>
            <a:r>
              <a:rPr>
                <a:solidFill>
                  <a:srgbClr val="123D5D"/>
                </a:solidFill>
                <a:latin typeface="Arial"/>
                <a:ea typeface="Arial"/>
                <a:cs typeface="Arial"/>
                <a:sym typeface="Arial"/>
              </a:rPr>
              <a:t> phone number (</a:t>
            </a:r>
            <a:r>
              <a:rPr b="1">
                <a:solidFill>
                  <a:srgbClr val="DB3614"/>
                </a:solidFill>
              </a:rPr>
              <a:t>TBD</a:t>
            </a:r>
            <a:r>
              <a:rPr>
                <a:solidFill>
                  <a:srgbClr val="123D5D"/>
                </a:solidFill>
                <a:latin typeface="Arial"/>
                <a:ea typeface="Arial"/>
                <a:cs typeface="Arial"/>
                <a:sym typeface="Arial"/>
              </a:rPr>
              <a:t>) as a contact</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solidFill>
                  <a:srgbClr val="123D5D"/>
                </a:solidFill>
              </a:defRPr>
            </a:pPr>
            <a:r>
              <a:rPr>
                <a:latin typeface="Arial"/>
                <a:ea typeface="Arial"/>
                <a:cs typeface="Arial"/>
                <a:sym typeface="Arial"/>
              </a:rPr>
              <a:t>Open WhatsApp → Search for ‘</a:t>
            </a:r>
            <a:r>
              <a:t>Crianza con Conciencia+</a:t>
            </a:r>
            <a:r>
              <a:rPr>
                <a:latin typeface="Arial"/>
                <a:ea typeface="Arial"/>
                <a:cs typeface="Arial"/>
                <a:sym typeface="Arial"/>
              </a:rPr>
              <a:t>’ → Type </a:t>
            </a:r>
            <a:r>
              <a:rPr b="1"/>
              <a:t>ENTRENAR</a:t>
            </a:r>
            <a:r>
              <a:rPr>
                <a:latin typeface="Arial"/>
                <a:ea typeface="Arial"/>
                <a:cs typeface="Arial"/>
                <a:sym typeface="Arial"/>
              </a:rPr>
              <a:t> to start the chat</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Char char="●"/>
              <a:defRPr sz="2000">
                <a:solidFill>
                  <a:srgbClr val="123D5D"/>
                </a:solidFill>
              </a:defRPr>
            </a:pPr>
            <a:r>
              <a:t>Type your first and last name - You can also use a nickname</a:t>
            </a:r>
            <a:endParaRPr sz="2000">
              <a:solidFill>
                <a:srgbClr val="123D5D"/>
              </a:solidFill>
            </a:endParaRPr>
          </a:p>
          <a:p>
            <a:pPr indent="-355600" lvl="0" marL="457200" marR="0" rtl="0" algn="l">
              <a:lnSpc>
                <a:spcPct val="115000"/>
              </a:lnSpc>
              <a:spcBef>
                <a:spcPts val="1000"/>
              </a:spcBef>
              <a:spcAft>
                <a:spcPts val="1000"/>
              </a:spcAft>
              <a:buClr>
                <a:srgbClr val="123D5D"/>
              </a:buClr>
              <a:buSzPts val="2000"/>
              <a:buChar char="●"/>
              <a:defRPr sz="2000">
                <a:solidFill>
                  <a:srgbClr val="123D5D"/>
                </a:solidFill>
              </a:defRPr>
            </a:pPr>
            <a:r>
              <a:t>Choose your sex </a:t>
            </a:r>
            <a:endParaRPr b="1" i="0" sz="2000" u="none" cap="none" strike="noStrike">
              <a:solidFill>
                <a:srgbClr val="123D5D"/>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0"/>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4" name="Google Shape;624;p7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Getting Started with </a:t>
            </a:r>
            <a:r>
              <a:t>Crianza con Conciencia+ chatbot</a:t>
            </a:r>
            <a:endParaRPr b="0" i="0" sz="1400" u="none" cap="none" strike="noStrike">
              <a:solidFill>
                <a:srgbClr val="000000"/>
              </a:solidFill>
              <a:latin typeface="Arial"/>
              <a:ea typeface="Arial"/>
              <a:cs typeface="Arial"/>
              <a:sym typeface="Arial"/>
            </a:endParaRPr>
          </a:p>
        </p:txBody>
      </p:sp>
      <p:sp>
        <p:nvSpPr>
          <p:cNvPr id="625" name="Google Shape;625;p70"/>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[ADD THE INTRODUCTION ONBOARDING VIDEO HERE]</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1" name="Google Shape;631;p7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Getting Started with </a:t>
            </a:r>
            <a:r>
              <a:t>Crianza con Conciencia+ chatbot</a:t>
            </a:r>
            <a:endParaRPr b="0" i="0" sz="1400" u="none" cap="none" strike="noStrike">
              <a:solidFill>
                <a:srgbClr val="000000"/>
              </a:solidFill>
              <a:latin typeface="Arial"/>
              <a:ea typeface="Arial"/>
              <a:cs typeface="Arial"/>
              <a:sym typeface="Arial"/>
            </a:endParaRPr>
          </a:p>
        </p:txBody>
      </p:sp>
      <p:sp>
        <p:nvSpPr>
          <p:cNvPr id="632" name="Google Shape;632;p71"/>
          <p:cNvSpPr txBox="1"/>
          <p:nvPr/>
        </p:nvSpPr>
        <p:spPr>
          <a:xfrm>
            <a:off x="269600" y="972071"/>
            <a:ext cx="8199600" cy="3491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614"/>
                </a:solidFill>
              </a:defRPr>
            </a:pPr>
            <a:r>
              <a:rPr>
                <a:latin typeface="Arial"/>
                <a:ea typeface="Arial"/>
                <a:cs typeface="Arial"/>
                <a:sym typeface="Arial"/>
              </a:rPr>
              <a:t>Getting into </a:t>
            </a:r>
            <a:r>
              <a:t>Crianza con Conciencia+ chatbot</a:t>
            </a:r>
            <a:endParaRPr b="0" i="0" sz="1600" u="none" cap="none" strike="noStrike">
              <a:solidFill>
                <a:srgbClr val="000000"/>
              </a:solidFill>
              <a:latin typeface="Arial"/>
              <a:ea typeface="Arial"/>
              <a:cs typeface="Arial"/>
              <a:sym typeface="Aria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Choose how you would like to receive the messages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 Images, and Videos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 Images, and Audio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 and Images Only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Choose your relationship status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Type your girl or boy’s name.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Girl or boy’s sex </a:t>
            </a:r>
            <a:endParaRPr sz="1500">
              <a:solidFill>
                <a:srgbClr val="123D5D"/>
              </a:solidFill>
            </a:endParaRPr>
          </a:p>
          <a:p>
            <a:pPr indent="-323850" lvl="0" marL="457200" marR="0" rtl="0" algn="l">
              <a:lnSpc>
                <a:spcPct val="115000"/>
              </a:lnSpc>
              <a:spcBef>
                <a:spcPts val="1000"/>
              </a:spcBef>
              <a:spcAft>
                <a:spcPts val="1000"/>
              </a:spcAft>
              <a:buClr>
                <a:srgbClr val="123D5D"/>
              </a:buClr>
              <a:buSzPts val="1500"/>
              <a:buChar char="●"/>
              <a:defRPr sz="1500">
                <a:solidFill>
                  <a:srgbClr val="123D5D"/>
                </a:solidFill>
              </a:defRPr>
            </a:pPr>
            <a:r>
              <a:t>Girl or boy’s date of birth </a:t>
            </a:r>
            <a:endParaRPr sz="1500">
              <a:solidFill>
                <a:srgbClr val="123D5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2"/>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8" name="Google Shape;638;p7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Getting Started with </a:t>
            </a:r>
            <a:r>
              <a:t>Crianza con Conciencia+ chatbot</a:t>
            </a:r>
            <a:endParaRPr b="0" i="0" sz="1400" u="none" cap="none" strike="noStrike">
              <a:solidFill>
                <a:srgbClr val="000000"/>
              </a:solidFill>
              <a:latin typeface="Arial"/>
              <a:ea typeface="Arial"/>
              <a:cs typeface="Arial"/>
              <a:sym typeface="Arial"/>
            </a:endParaRPr>
          </a:p>
        </p:txBody>
      </p:sp>
      <p:sp>
        <p:nvSpPr>
          <p:cNvPr id="639" name="Google Shape;639;p72"/>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[ADD THE SELF-CARE VIDEO]</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3"/>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5" name="Google Shape;645;p7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Getting Started with </a:t>
            </a:r>
            <a:r>
              <a:t>Crianza con Conciencia+ chatbot</a:t>
            </a:r>
            <a:endParaRPr b="0" i="0" sz="1400" u="none" cap="none" strike="noStrike">
              <a:solidFill>
                <a:srgbClr val="000000"/>
              </a:solidFill>
              <a:latin typeface="Arial"/>
              <a:ea typeface="Arial"/>
              <a:cs typeface="Arial"/>
              <a:sym typeface="Arial"/>
            </a:endParaRPr>
          </a:p>
        </p:txBody>
      </p:sp>
      <p:sp>
        <p:nvSpPr>
          <p:cNvPr id="646" name="Google Shape;646;p73"/>
          <p:cNvSpPr txBox="1"/>
          <p:nvPr/>
        </p:nvSpPr>
        <p:spPr>
          <a:xfrm>
            <a:off x="241800" y="861446"/>
            <a:ext cx="8199600" cy="39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b="1" sz="1800">
                <a:solidFill>
                  <a:srgbClr val="DB3614"/>
                </a:solidFill>
              </a:defRPr>
            </a:pPr>
            <a:r>
              <a:t>Stuck in Crianza con Conciencia+? </a:t>
            </a:r>
            <a:endParaRPr b="1" sz="1800">
              <a:solidFill>
                <a:srgbClr val="DB3614"/>
              </a:solidFill>
            </a:endParaRPr>
          </a:p>
          <a:p>
            <a:pPr indent="0" lvl="0" marL="0" marR="0" rtl="0" algn="l">
              <a:lnSpc>
                <a:spcPct val="100000"/>
              </a:lnSpc>
              <a:spcBef>
                <a:spcPts val="1000"/>
              </a:spcBef>
              <a:spcAft>
                <a:spcPts val="0"/>
              </a:spcAft>
              <a:buNone/>
              <a:defRPr sz="1600">
                <a:solidFill>
                  <a:srgbClr val="0C4061"/>
                </a:solidFill>
              </a:defRPr>
            </a:pPr>
            <a:r>
              <a:t>If ‘SIGUIENTE’ button doesn’t appear, type SIGUIENTE in the chatbot </a:t>
            </a:r>
            <a:endParaRPr sz="1600">
              <a:solidFill>
                <a:srgbClr val="0C4061"/>
              </a:solidFill>
            </a:endParaRPr>
          </a:p>
          <a:p>
            <a:pPr indent="0" lvl="0" marL="0" marR="0" rtl="0" algn="l">
              <a:lnSpc>
                <a:spcPct val="100000"/>
              </a:lnSpc>
              <a:spcBef>
                <a:spcPts val="1000"/>
              </a:spcBef>
              <a:spcAft>
                <a:spcPts val="0"/>
              </a:spcAft>
              <a:buNone/>
            </a:pPr>
            <a:endParaRPr sz="1600">
              <a:solidFill>
                <a:srgbClr val="0C4061"/>
              </a:solidFill>
            </a:endParaRPr>
          </a:p>
          <a:p>
            <a:pPr indent="0" lvl="0" marL="0" rtl="0" algn="l">
              <a:spcBef>
                <a:spcPts val="1000"/>
              </a:spcBef>
              <a:spcAft>
                <a:spcPts val="0"/>
              </a:spcAft>
              <a:buClr>
                <a:schemeClr val="dk1"/>
              </a:buClr>
              <a:buSzPts val="1100"/>
              <a:buFont typeface="Arial"/>
              <a:buNone/>
              <a:defRPr b="1" sz="1800">
                <a:solidFill>
                  <a:srgbClr val="DB3614"/>
                </a:solidFill>
              </a:defRPr>
            </a:pPr>
            <a:r>
              <a:t>How to access Main Menu?</a:t>
            </a:r>
            <a:endParaRPr b="1" sz="1800">
              <a:solidFill>
                <a:srgbClr val="DB3614"/>
              </a:solidFill>
            </a:endParaRPr>
          </a:p>
          <a:p>
            <a:pPr indent="0" lvl="0" marL="0" rtl="0" algn="l">
              <a:spcBef>
                <a:spcPts val="1000"/>
              </a:spcBef>
              <a:spcAft>
                <a:spcPts val="0"/>
              </a:spcAft>
              <a:buNone/>
              <a:defRPr sz="1600">
                <a:solidFill>
                  <a:srgbClr val="0C4061"/>
                </a:solidFill>
              </a:defRPr>
            </a:pPr>
            <a:r>
              <a:t>To access Main Menu, type MENU anytime.</a:t>
            </a:r>
            <a:endParaRPr sz="1600">
              <a:solidFill>
                <a:srgbClr val="0C4061"/>
              </a:solidFill>
            </a:endParaRPr>
          </a:p>
          <a:p>
            <a:pPr indent="0" lvl="0" marL="0" rtl="0" algn="l">
              <a:spcBef>
                <a:spcPts val="1000"/>
              </a:spcBef>
              <a:spcAft>
                <a:spcPts val="0"/>
              </a:spcAft>
              <a:buNone/>
              <a:defRPr sz="1600">
                <a:solidFill>
                  <a:srgbClr val="0C4061"/>
                </a:solidFill>
              </a:defRPr>
            </a:pPr>
            <a:r>
              <a:t>Explore options like tracking progress, adjusting settings, rewatching onboarding, or seeking navigation tips.</a:t>
            </a:r>
            <a:endParaRPr sz="1600">
              <a:solidFill>
                <a:srgbClr val="0C4061"/>
              </a:solidFill>
            </a:endParaRPr>
          </a:p>
          <a:p>
            <a:pPr indent="0" lvl="0" marL="0" rtl="0" algn="l">
              <a:spcBef>
                <a:spcPts val="1000"/>
              </a:spcBef>
              <a:spcAft>
                <a:spcPts val="0"/>
              </a:spcAft>
              <a:buNone/>
            </a:pPr>
            <a:endParaRPr sz="1600">
              <a:solidFill>
                <a:srgbClr val="0C4061"/>
              </a:solidFill>
            </a:endParaRPr>
          </a:p>
          <a:p>
            <a:pPr indent="0" lvl="0" marL="0" rtl="0" algn="l">
              <a:spcBef>
                <a:spcPts val="1000"/>
              </a:spcBef>
              <a:spcAft>
                <a:spcPts val="0"/>
              </a:spcAft>
              <a:buNone/>
              <a:defRPr b="1" sz="1800">
                <a:solidFill>
                  <a:srgbClr val="DB3614"/>
                </a:solidFill>
              </a:defRPr>
            </a:pPr>
            <a:r>
              <a:t>In an emergency? </a:t>
            </a:r>
            <a:endParaRPr b="1" sz="1800">
              <a:solidFill>
                <a:srgbClr val="DB3614"/>
              </a:solidFill>
            </a:endParaRPr>
          </a:p>
          <a:p>
            <a:pPr indent="0" lvl="0" marL="0" rtl="0" algn="l">
              <a:spcBef>
                <a:spcPts val="1000"/>
              </a:spcBef>
              <a:spcAft>
                <a:spcPts val="0"/>
              </a:spcAft>
              <a:buNone/>
              <a:defRPr sz="1600">
                <a:solidFill>
                  <a:srgbClr val="0C4061"/>
                </a:solidFill>
              </a:defRPr>
            </a:pPr>
            <a:r>
              <a:t>Type HELP for resources and contacts related to family violence, sexual violence, mental health, or other urgent situations.</a:t>
            </a:r>
            <a:endParaRPr b="1" sz="1600">
              <a:solidFill>
                <a:srgbClr val="DB3614"/>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650" name="Shape 650"/>
        <p:cNvGrpSpPr/>
        <p:nvPr/>
      </p:nvGrpSpPr>
      <p:grpSpPr>
        <a:xfrm>
          <a:off x="0" y="0"/>
          <a:ext cx="0" cy="0"/>
          <a:chOff x="0" y="0"/>
          <a:chExt cx="0" cy="0"/>
        </a:xfrm>
      </p:grpSpPr>
      <p:sp>
        <p:nvSpPr>
          <p:cNvPr id="651" name="Google Shape;651;p74"/>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Zoom poll: How was your experience?</a:t>
            </a:r>
            <a:endParaRPr b="1" sz="50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55" name="Shape 655"/>
        <p:cNvGrpSpPr/>
        <p:nvPr/>
      </p:nvGrpSpPr>
      <p:grpSpPr>
        <a:xfrm>
          <a:off x="0" y="0"/>
          <a:ext cx="0" cy="0"/>
          <a:chOff x="0" y="0"/>
          <a:chExt cx="0" cy="0"/>
        </a:xfrm>
      </p:grpSpPr>
      <p:sp>
        <p:nvSpPr>
          <p:cNvPr id="656" name="Google Shape;656;p75"/>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What facilitation skills did you notice when we were delivering these activities?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Share in Q&amp;A</a:t>
            </a:r>
            <a:endParaRPr b="1" sz="42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660" name="Shape 660"/>
        <p:cNvGrpSpPr/>
        <p:nvPr/>
      </p:nvGrpSpPr>
      <p:grpSpPr>
        <a:xfrm>
          <a:off x="0" y="0"/>
          <a:ext cx="0" cy="0"/>
          <a:chOff x="0" y="0"/>
          <a:chExt cx="0" cy="0"/>
        </a:xfrm>
      </p:grpSpPr>
      <p:sp>
        <p:nvSpPr>
          <p:cNvPr id="661" name="Google Shape;661;p7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4: Setting up Formando Conciencia+</a:t>
            </a:r>
            <a:endParaRPr b="1" sz="50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7"/>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7" name="Google Shape;667;p7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Setting up Formando Conciencia+</a:t>
            </a:r>
            <a:endParaRPr b="0" i="0" sz="1400" u="none" cap="none" strike="noStrike">
              <a:solidFill>
                <a:srgbClr val="000000"/>
              </a:solidFill>
              <a:latin typeface="Arial"/>
              <a:ea typeface="Arial"/>
              <a:cs typeface="Arial"/>
              <a:sym typeface="Arial"/>
            </a:endParaRPr>
          </a:p>
        </p:txBody>
      </p:sp>
      <p:pic>
        <p:nvPicPr>
          <p:cNvPr id="668" name="Google Shape;668;p77"/>
          <p:cNvPicPr preferRelativeResize="0"/>
          <p:nvPr/>
        </p:nvPicPr>
        <p:blipFill>
          <a:blip r:embed="rId3">
            <a:alphaModFix/>
          </a:blip>
          <a:stretch>
            <a:fillRect/>
          </a:stretch>
        </p:blipFill>
        <p:spPr>
          <a:xfrm>
            <a:off x="849787" y="902375"/>
            <a:ext cx="2624701" cy="2624701"/>
          </a:xfrm>
          <a:prstGeom prst="rect">
            <a:avLst/>
          </a:prstGeom>
          <a:noFill/>
          <a:ln>
            <a:noFill/>
          </a:ln>
        </p:spPr>
      </p:pic>
      <p:sp>
        <p:nvSpPr>
          <p:cNvPr id="669" name="Google Shape;669;p77"/>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Scan the QR code to download the app from the Google Play Store</a:t>
            </a:r>
            <a:endParaRPr>
              <a:latin typeface="Noto Sans"/>
              <a:ea typeface="Noto Sans"/>
              <a:cs typeface="Noto Sans"/>
              <a:sym typeface="Noto Sans"/>
            </a:endParaRPr>
          </a:p>
        </p:txBody>
      </p:sp>
      <p:pic>
        <p:nvPicPr>
          <p:cNvPr id="670" name="Google Shape;670;p77"/>
          <p:cNvPicPr preferRelativeResize="0"/>
          <p:nvPr/>
        </p:nvPicPr>
        <p:blipFill>
          <a:blip r:embed="rId4">
            <a:alphaModFix/>
          </a:blip>
          <a:stretch>
            <a:fillRect/>
          </a:stretch>
        </p:blipFill>
        <p:spPr>
          <a:xfrm>
            <a:off x="5501063" y="960676"/>
            <a:ext cx="2508099" cy="2508099"/>
          </a:xfrm>
          <a:prstGeom prst="rect">
            <a:avLst/>
          </a:prstGeom>
          <a:noFill/>
          <a:ln>
            <a:noFill/>
          </a:ln>
        </p:spPr>
      </p:pic>
      <p:sp>
        <p:nvSpPr>
          <p:cNvPr id="671" name="Google Shape;671;p77"/>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If you don’t have access to Google Play Store, scan the QR code to access the web-version of the App</a:t>
            </a:r>
            <a:endParaRPr>
              <a:latin typeface="Noto Sans"/>
              <a:ea typeface="Noto Sans"/>
              <a:cs typeface="Noto Sans"/>
              <a:sym typeface="No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7" name="Google Shape;677;p7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Setting up Formando Conciencia+</a:t>
            </a:r>
            <a:endParaRPr b="0" i="0" sz="1400" u="none" cap="none" strike="noStrike">
              <a:solidFill>
                <a:srgbClr val="000000"/>
              </a:solidFill>
              <a:latin typeface="Arial"/>
              <a:ea typeface="Arial"/>
              <a:cs typeface="Arial"/>
              <a:sym typeface="Arial"/>
            </a:endParaRPr>
          </a:p>
        </p:txBody>
      </p:sp>
      <p:grpSp>
        <p:nvGrpSpPr>
          <p:cNvPr id="678" name="Google Shape;678;p78"/>
          <p:cNvGrpSpPr/>
          <p:nvPr/>
        </p:nvGrpSpPr>
        <p:grpSpPr>
          <a:xfrm>
            <a:off x="923650" y="1498300"/>
            <a:ext cx="1451100" cy="2621700"/>
            <a:chOff x="923650" y="1498300"/>
            <a:chExt cx="1451100" cy="2621700"/>
          </a:xfrm>
        </p:grpSpPr>
        <p:sp>
          <p:nvSpPr>
            <p:cNvPr id="679" name="Google Shape;679;p78"/>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680" name="Google Shape;680;p78"/>
            <p:cNvCxnSpPr>
              <a:stCxn id="679"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78"/>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Add parents to Formando Conciencia+ App</a:t>
              </a:r>
              <a:endParaRPr>
                <a:latin typeface="Noto Sans"/>
                <a:ea typeface="Noto Sans"/>
                <a:cs typeface="Noto Sans"/>
                <a:sym typeface="Noto Sans"/>
              </a:endParaRPr>
            </a:p>
          </p:txBody>
        </p:sp>
      </p:grpSp>
      <p:grpSp>
        <p:nvGrpSpPr>
          <p:cNvPr id="682" name="Google Shape;682;p78"/>
          <p:cNvGrpSpPr/>
          <p:nvPr/>
        </p:nvGrpSpPr>
        <p:grpSpPr>
          <a:xfrm>
            <a:off x="2669999" y="1498300"/>
            <a:ext cx="1631700" cy="2621700"/>
            <a:chOff x="3084595" y="1498300"/>
            <a:chExt cx="1631700" cy="2621700"/>
          </a:xfrm>
        </p:grpSpPr>
        <p:sp>
          <p:nvSpPr>
            <p:cNvPr id="683" name="Google Shape;683;p78"/>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684" name="Google Shape;684;p78"/>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78"/>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Access facilitator guide for in-person onboarding session</a:t>
              </a:r>
              <a:endParaRPr>
                <a:latin typeface="Noto Sans"/>
                <a:ea typeface="Noto Sans"/>
                <a:cs typeface="Noto Sans"/>
                <a:sym typeface="Noto Sans"/>
              </a:endParaRPr>
            </a:p>
          </p:txBody>
        </p:sp>
      </p:grpSp>
      <p:grpSp>
        <p:nvGrpSpPr>
          <p:cNvPr id="686" name="Google Shape;686;p78"/>
          <p:cNvGrpSpPr/>
          <p:nvPr/>
        </p:nvGrpSpPr>
        <p:grpSpPr>
          <a:xfrm>
            <a:off x="4596958" y="1498300"/>
            <a:ext cx="1451100" cy="2621700"/>
            <a:chOff x="4804263" y="1498300"/>
            <a:chExt cx="1451100" cy="2621700"/>
          </a:xfrm>
        </p:grpSpPr>
        <p:sp>
          <p:nvSpPr>
            <p:cNvPr id="687" name="Google Shape;687;p78"/>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688" name="Google Shape;688;p78"/>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9" name="Google Shape;689;p78"/>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Find messages to conduct WhatsApp Chat session</a:t>
              </a:r>
              <a:endParaRPr>
                <a:latin typeface="Noto Sans"/>
                <a:ea typeface="Noto Sans"/>
                <a:cs typeface="Noto Sans"/>
                <a:sym typeface="Noto Sans"/>
              </a:endParaRPr>
            </a:p>
          </p:txBody>
        </p:sp>
      </p:grpSp>
      <p:grpSp>
        <p:nvGrpSpPr>
          <p:cNvPr id="690" name="Google Shape;690;p78"/>
          <p:cNvGrpSpPr/>
          <p:nvPr/>
        </p:nvGrpSpPr>
        <p:grpSpPr>
          <a:xfrm>
            <a:off x="6433613" y="1498300"/>
            <a:ext cx="1451100" cy="2527925"/>
            <a:chOff x="6433613" y="1498300"/>
            <a:chExt cx="1451100" cy="2527925"/>
          </a:xfrm>
        </p:grpSpPr>
        <p:sp>
          <p:nvSpPr>
            <p:cNvPr id="691" name="Google Shape;691;p78"/>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692" name="Google Shape;692;p78"/>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693" name="Google Shape;693;p78"/>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Handle safeguarding issues </a:t>
              </a:r>
              <a:endParaRPr>
                <a:latin typeface="Noto Sans"/>
                <a:ea typeface="Noto Sans"/>
                <a:cs typeface="Noto Sans"/>
                <a:sym typeface="Noto Sans"/>
              </a:endParaRPr>
            </a:p>
          </p:txBody>
        </p:sp>
      </p:grpSp>
      <p:sp>
        <p:nvSpPr>
          <p:cNvPr id="694" name="Google Shape;694;p78"/>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What will you use Formando Conciencia+ App for?</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23" name="Shape 123"/>
        <p:cNvGrpSpPr/>
        <p:nvPr/>
      </p:nvGrpSpPr>
      <p:grpSpPr>
        <a:xfrm>
          <a:off x="0" y="0"/>
          <a:ext cx="0" cy="0"/>
          <a:chOff x="0" y="0"/>
          <a:chExt cx="0" cy="0"/>
        </a:xfrm>
      </p:grpSpPr>
      <p:sp>
        <p:nvSpPr>
          <p:cNvPr id="124" name="Google Shape;124;p25"/>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Getting to know each other zoom poll </a:t>
            </a:r>
            <a:endParaRPr b="1" sz="6000">
              <a:solidFill>
                <a:schemeClr val="lt1"/>
              </a:solidFill>
            </a:endParaRPr>
          </a:p>
        </p:txBody>
      </p:sp>
      <p:pic>
        <p:nvPicPr>
          <p:cNvPr id="125" name="Google Shape;125;p25"/>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9"/>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0" name="Google Shape;700;p7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Setting up Formando Conciencia+</a:t>
            </a:r>
            <a:endParaRPr b="0" i="0" sz="1400" u="none" cap="none" strike="noStrike">
              <a:solidFill>
                <a:srgbClr val="000000"/>
              </a:solidFill>
              <a:latin typeface="Arial"/>
              <a:ea typeface="Arial"/>
              <a:cs typeface="Arial"/>
              <a:sym typeface="Arial"/>
            </a:endParaRPr>
          </a:p>
        </p:txBody>
      </p:sp>
      <p:sp>
        <p:nvSpPr>
          <p:cNvPr id="701" name="Google Shape;701;p79"/>
          <p:cNvSpPr txBox="1"/>
          <p:nvPr/>
        </p:nvSpPr>
        <p:spPr>
          <a:xfrm>
            <a:off x="286225" y="863200"/>
            <a:ext cx="813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[Add the video on setting up the profile on Formando Conciencia+]</a:t>
            </a:r>
            <a:endParaRPr sz="16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05" name="Shape 705"/>
        <p:cNvGrpSpPr/>
        <p:nvPr/>
      </p:nvGrpSpPr>
      <p:grpSpPr>
        <a:xfrm>
          <a:off x="0" y="0"/>
          <a:ext cx="0" cy="0"/>
          <a:chOff x="0" y="0"/>
          <a:chExt cx="0" cy="0"/>
        </a:xfrm>
      </p:grpSpPr>
      <p:sp>
        <p:nvSpPr>
          <p:cNvPr id="706" name="Google Shape;706;p80"/>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Overview of Formando Conciencia+ App </a:t>
            </a:r>
            <a:endParaRPr b="1" sz="5000">
              <a:solidFill>
                <a:schemeClr val="lt1"/>
              </a:solidFill>
            </a:endParaRPr>
          </a:p>
        </p:txBody>
      </p:sp>
      <p:pic>
        <p:nvPicPr>
          <p:cNvPr id="707" name="Google Shape;707;p80"/>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711" name="Shape 711"/>
        <p:cNvGrpSpPr/>
        <p:nvPr/>
      </p:nvGrpSpPr>
      <p:grpSpPr>
        <a:xfrm>
          <a:off x="0" y="0"/>
          <a:ext cx="0" cy="0"/>
          <a:chOff x="0" y="0"/>
          <a:chExt cx="0" cy="0"/>
        </a:xfrm>
      </p:grpSpPr>
      <p:sp>
        <p:nvSpPr>
          <p:cNvPr id="712" name="Google Shape;712;p8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Closing </a:t>
            </a:r>
            <a:endParaRPr b="1" sz="50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2"/>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Closing</a:t>
            </a:r>
            <a:endParaRPr b="0" i="0" sz="1400" u="none" cap="none" strike="noStrike">
              <a:solidFill>
                <a:srgbClr val="000000"/>
              </a:solidFill>
              <a:latin typeface="Arial"/>
              <a:ea typeface="Arial"/>
              <a:cs typeface="Arial"/>
              <a:sym typeface="Arial"/>
            </a:endParaRPr>
          </a:p>
        </p:txBody>
      </p:sp>
      <p:sp>
        <p:nvSpPr>
          <p:cNvPr id="719" name="Google Shape;719;p82"/>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did we cover so far? </a:t>
            </a:r>
            <a:endParaRPr b="0" i="0" sz="1600" u="none" cap="none" strike="noStrike">
              <a:solidFill>
                <a:schemeClr val="accent5"/>
              </a:solidFill>
              <a:latin typeface="Arial"/>
              <a:ea typeface="Arial"/>
              <a:cs typeface="Arial"/>
              <a:sym typeface="Arial"/>
            </a:endParaRPr>
          </a:p>
        </p:txBody>
      </p:sp>
      <p:sp>
        <p:nvSpPr>
          <p:cNvPr id="720" name="Google Shape;720;p82"/>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Background, overview, and structure of Crianza con Conciencia+</a:t>
            </a:r>
            <a:endParaRPr b="0" i="0" sz="1600" u="none" cap="none" strike="noStrike">
              <a:solidFill>
                <a:srgbClr val="000000"/>
              </a:solidFill>
              <a:latin typeface="Arial"/>
              <a:ea typeface="Arial"/>
              <a:cs typeface="Arial"/>
              <a:sym typeface="Arial"/>
            </a:endParaRPr>
          </a:p>
        </p:txBody>
      </p:sp>
      <p:grpSp>
        <p:nvGrpSpPr>
          <p:cNvPr id="721" name="Google Shape;721;p82"/>
          <p:cNvGrpSpPr/>
          <p:nvPr/>
        </p:nvGrpSpPr>
        <p:grpSpPr>
          <a:xfrm>
            <a:off x="617712" y="1736969"/>
            <a:ext cx="480873" cy="480925"/>
            <a:chOff x="475577" y="1034115"/>
            <a:chExt cx="523200" cy="523200"/>
          </a:xfrm>
        </p:grpSpPr>
        <p:sp>
          <p:nvSpPr>
            <p:cNvPr id="722" name="Google Shape;722;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3" name="Google Shape;723;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4" name="Google Shape;724;p82"/>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Facilitation skills: Accept, Explore, Connect and Practise</a:t>
            </a:r>
            <a:endParaRPr b="0" i="0" sz="1600" u="none" cap="none" strike="noStrike">
              <a:solidFill>
                <a:srgbClr val="000000"/>
              </a:solidFill>
              <a:latin typeface="Arial"/>
              <a:ea typeface="Arial"/>
              <a:cs typeface="Arial"/>
              <a:sym typeface="Arial"/>
            </a:endParaRPr>
          </a:p>
        </p:txBody>
      </p:sp>
      <p:grpSp>
        <p:nvGrpSpPr>
          <p:cNvPr id="725" name="Google Shape;725;p82"/>
          <p:cNvGrpSpPr/>
          <p:nvPr/>
        </p:nvGrpSpPr>
        <p:grpSpPr>
          <a:xfrm>
            <a:off x="617712" y="2446159"/>
            <a:ext cx="480873" cy="480925"/>
            <a:chOff x="475577" y="1034115"/>
            <a:chExt cx="523200" cy="523200"/>
          </a:xfrm>
        </p:grpSpPr>
        <p:sp>
          <p:nvSpPr>
            <p:cNvPr id="726" name="Google Shape;726;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7" name="Google Shape;727;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8" name="Google Shape;728;p82"/>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Setting up Formando Conciencia+ App </a:t>
            </a:r>
            <a:endParaRPr b="0" i="0" sz="1600" u="none" cap="none" strike="noStrike">
              <a:solidFill>
                <a:srgbClr val="000000"/>
              </a:solidFill>
              <a:latin typeface="Arial"/>
              <a:ea typeface="Arial"/>
              <a:cs typeface="Arial"/>
              <a:sym typeface="Arial"/>
            </a:endParaRPr>
          </a:p>
        </p:txBody>
      </p:sp>
      <p:grpSp>
        <p:nvGrpSpPr>
          <p:cNvPr id="729" name="Google Shape;729;p82"/>
          <p:cNvGrpSpPr/>
          <p:nvPr/>
        </p:nvGrpSpPr>
        <p:grpSpPr>
          <a:xfrm>
            <a:off x="617712" y="3155348"/>
            <a:ext cx="480873" cy="480925"/>
            <a:chOff x="475577" y="1034115"/>
            <a:chExt cx="523200" cy="523200"/>
          </a:xfrm>
        </p:grpSpPr>
        <p:sp>
          <p:nvSpPr>
            <p:cNvPr id="730" name="Google Shape;730;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1" name="Google Shape;731;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32" name="Google Shape;732;p82"/>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Live demo of the onboarding session (To be continued tomorrow) </a:t>
            </a:r>
            <a:endParaRPr b="0" i="0" sz="1600" u="none" cap="none" strike="noStrike">
              <a:solidFill>
                <a:srgbClr val="000000"/>
              </a:solidFill>
              <a:latin typeface="Arial"/>
              <a:ea typeface="Arial"/>
              <a:cs typeface="Arial"/>
              <a:sym typeface="Arial"/>
            </a:endParaRPr>
          </a:p>
        </p:txBody>
      </p:sp>
      <p:grpSp>
        <p:nvGrpSpPr>
          <p:cNvPr id="733" name="Google Shape;733;p82"/>
          <p:cNvGrpSpPr/>
          <p:nvPr/>
        </p:nvGrpSpPr>
        <p:grpSpPr>
          <a:xfrm>
            <a:off x="617712" y="3864537"/>
            <a:ext cx="480873" cy="480925"/>
            <a:chOff x="475577" y="1034115"/>
            <a:chExt cx="523200" cy="523200"/>
          </a:xfrm>
        </p:grpSpPr>
        <p:sp>
          <p:nvSpPr>
            <p:cNvPr id="734" name="Google Shape;734;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5" name="Google Shape;735;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3"/>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1" name="Google Shape;741;p8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Closing</a:t>
            </a:r>
            <a:endParaRPr b="0" i="0" sz="1400" u="none" cap="none" strike="noStrike">
              <a:solidFill>
                <a:srgbClr val="000000"/>
              </a:solidFill>
              <a:latin typeface="Arial"/>
              <a:ea typeface="Arial"/>
              <a:cs typeface="Arial"/>
              <a:sym typeface="Arial"/>
            </a:endParaRPr>
          </a:p>
        </p:txBody>
      </p:sp>
      <p:sp>
        <p:nvSpPr>
          <p:cNvPr id="742" name="Google Shape;742;p83"/>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Home Assignment</a:t>
            </a:r>
            <a:endParaRPr b="0" i="0" sz="1600" u="none" cap="none" strike="noStrike">
              <a:solidFill>
                <a:schemeClr val="accent5"/>
              </a:solidFill>
              <a:latin typeface="Arial"/>
              <a:ea typeface="Arial"/>
              <a:cs typeface="Arial"/>
              <a:sym typeface="Arial"/>
            </a:endParaRPr>
          </a:p>
        </p:txBody>
      </p:sp>
      <p:sp>
        <p:nvSpPr>
          <p:cNvPr id="743" name="Google Shape;743;p83"/>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Review the facilitation skills you learned today - especially the AECP method.</a:t>
            </a:r>
            <a:endParaRPr sz="1600">
              <a:solidFill>
                <a:srgbClr val="0C4061"/>
              </a:solidFill>
            </a:endParaRPr>
          </a:p>
        </p:txBody>
      </p:sp>
      <p:grpSp>
        <p:nvGrpSpPr>
          <p:cNvPr id="744" name="Google Shape;744;p83"/>
          <p:cNvGrpSpPr/>
          <p:nvPr/>
        </p:nvGrpSpPr>
        <p:grpSpPr>
          <a:xfrm>
            <a:off x="628412" y="1683444"/>
            <a:ext cx="480873" cy="480925"/>
            <a:chOff x="475577" y="1034115"/>
            <a:chExt cx="523200" cy="523200"/>
          </a:xfrm>
        </p:grpSpPr>
        <p:sp>
          <p:nvSpPr>
            <p:cNvPr id="745" name="Google Shape;745;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6" name="Google Shape;746;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47" name="Google Shape;747;p83"/>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Go through all the lessons in Crianza con Conciencia+ chatbot. At the end of each lesson, ask them to type NUEVO to start a new lesson.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748" name="Google Shape;748;p83"/>
          <p:cNvGrpSpPr/>
          <p:nvPr/>
        </p:nvGrpSpPr>
        <p:grpSpPr>
          <a:xfrm>
            <a:off x="628412" y="2392634"/>
            <a:ext cx="480873" cy="480925"/>
            <a:chOff x="475577" y="1034115"/>
            <a:chExt cx="523200" cy="523200"/>
          </a:xfrm>
        </p:grpSpPr>
        <p:sp>
          <p:nvSpPr>
            <p:cNvPr id="749" name="Google Shape;749;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1" name="Google Shape;751;p83"/>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If the participants are facing any issues, they can restart their chatbot by typing REANUDAR. </a:t>
            </a:r>
            <a:endParaRPr sz="1600">
              <a:solidFill>
                <a:srgbClr val="0C4061"/>
              </a:solidFill>
            </a:endParaRPr>
          </a:p>
        </p:txBody>
      </p:sp>
      <p:grpSp>
        <p:nvGrpSpPr>
          <p:cNvPr id="752" name="Google Shape;752;p83"/>
          <p:cNvGrpSpPr/>
          <p:nvPr/>
        </p:nvGrpSpPr>
        <p:grpSpPr>
          <a:xfrm>
            <a:off x="628412" y="3101823"/>
            <a:ext cx="480873" cy="480925"/>
            <a:chOff x="475577" y="1034115"/>
            <a:chExt cx="523200" cy="523200"/>
          </a:xfrm>
        </p:grpSpPr>
        <p:sp>
          <p:nvSpPr>
            <p:cNvPr id="753" name="Google Shape;753;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4" name="Google Shape;754;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5" name="Google Shape;755;p83"/>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Remind the participants that these triggers are only for them during the training, and NOT to be shared with the parents during onboarding session. </a:t>
            </a:r>
            <a:endParaRPr sz="1600">
              <a:solidFill>
                <a:srgbClr val="0C4061"/>
              </a:solidFill>
            </a:endParaRPr>
          </a:p>
        </p:txBody>
      </p:sp>
      <p:grpSp>
        <p:nvGrpSpPr>
          <p:cNvPr id="756" name="Google Shape;756;p83"/>
          <p:cNvGrpSpPr/>
          <p:nvPr/>
        </p:nvGrpSpPr>
        <p:grpSpPr>
          <a:xfrm>
            <a:off x="628412" y="3811012"/>
            <a:ext cx="480873" cy="480925"/>
            <a:chOff x="475577" y="1034115"/>
            <a:chExt cx="523200" cy="523200"/>
          </a:xfrm>
        </p:grpSpPr>
        <p:sp>
          <p:nvSpPr>
            <p:cNvPr id="757" name="Google Shape;757;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8" name="Google Shape;758;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4"/>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4" name="Google Shape;764;p8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Overview of Facilitator Training Workshop</a:t>
            </a:r>
            <a:endParaRPr b="0" i="0" sz="1400" u="none" cap="none" strike="noStrike">
              <a:solidFill>
                <a:srgbClr val="000000"/>
              </a:solidFill>
              <a:latin typeface="Arial"/>
              <a:ea typeface="Arial"/>
              <a:cs typeface="Arial"/>
              <a:sym typeface="Arial"/>
            </a:endParaRPr>
          </a:p>
        </p:txBody>
      </p:sp>
      <p:sp>
        <p:nvSpPr>
          <p:cNvPr id="765" name="Google Shape;765;p84"/>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Agenda for Day 2: </a:t>
            </a:r>
            <a:endParaRPr b="0" i="0" sz="1600" u="none" cap="none" strike="noStrike">
              <a:solidFill>
                <a:srgbClr val="123D5D"/>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769" name="Shape 769"/>
        <p:cNvGrpSpPr/>
        <p:nvPr/>
      </p:nvGrpSpPr>
      <p:grpSpPr>
        <a:xfrm>
          <a:off x="0" y="0"/>
          <a:ext cx="0" cy="0"/>
          <a:chOff x="0" y="0"/>
          <a:chExt cx="0" cy="0"/>
        </a:xfrm>
      </p:grpSpPr>
      <p:sp>
        <p:nvSpPr>
          <p:cNvPr id="770" name="Google Shape;770;p85"/>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Questions?</a:t>
            </a:r>
            <a:endParaRPr b="1" sz="44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76" name="Google Shape;776;p86"/>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DAY 2</a:t>
            </a:r>
            <a:endParaRPr b="1" i="0" sz="2300" u="none" cap="none" strike="noStrike">
              <a:solidFill>
                <a:srgbClr val="0B4060"/>
              </a:solidFill>
              <a:latin typeface="Noto Sans"/>
              <a:ea typeface="Noto Sans"/>
              <a:cs typeface="Noto Sans"/>
              <a:sym typeface="Noto Sans"/>
            </a:endParaRPr>
          </a:p>
        </p:txBody>
      </p:sp>
      <p:pic>
        <p:nvPicPr>
          <p:cNvPr id="777" name="Google Shape;777;p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8" name="Google Shape;778;p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7"/>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4" name="Google Shape;784;p8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Reminders</a:t>
            </a:r>
            <a:endParaRPr b="0" i="0" sz="1400" u="none" cap="none" strike="noStrike">
              <a:solidFill>
                <a:srgbClr val="000000"/>
              </a:solidFill>
              <a:latin typeface="Arial"/>
              <a:ea typeface="Arial"/>
              <a:cs typeface="Arial"/>
              <a:sym typeface="Arial"/>
            </a:endParaRPr>
          </a:p>
        </p:txBody>
      </p:sp>
      <p:sp>
        <p:nvSpPr>
          <p:cNvPr id="785" name="Google Shape;785;p87"/>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Full Name | Organisation |City</a:t>
            </a:r>
            <a:endParaRPr sz="1800">
              <a:solidFill>
                <a:schemeClr val="lt1"/>
              </a:solidFill>
              <a:latin typeface="Noto Sans Medium"/>
              <a:ea typeface="Noto Sans Medium"/>
              <a:cs typeface="Noto Sans Medium"/>
              <a:sym typeface="Noto Sans Medium"/>
            </a:endParaRPr>
          </a:p>
        </p:txBody>
      </p:sp>
      <p:pic>
        <p:nvPicPr>
          <p:cNvPr id="786" name="Google Shape;786;p87"/>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787" name="Google Shape;787;p87"/>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788" name="Google Shape;788;p87"/>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This session is recorded for documentation. By participating in the session, you are giving permission to be recorded. </a:t>
            </a:r>
            <a:endParaRPr sz="1800">
              <a:solidFill>
                <a:schemeClr val="lt1"/>
              </a:solidFill>
              <a:latin typeface="Noto Sans Medium"/>
              <a:ea typeface="Noto Sans Medium"/>
              <a:cs typeface="Noto Sans Medium"/>
              <a:sym typeface="Noto Sans Medium"/>
            </a:endParaRPr>
          </a:p>
        </p:txBody>
      </p:sp>
      <p:pic>
        <p:nvPicPr>
          <p:cNvPr id="789" name="Google Shape;789;p87"/>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790" name="Google Shape;790;p87"/>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8"/>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Reminders</a:t>
            </a:r>
            <a:endParaRPr b="0" i="0" sz="1400" u="none" cap="none" strike="noStrike">
              <a:solidFill>
                <a:srgbClr val="000000"/>
              </a:solidFill>
              <a:latin typeface="Arial"/>
              <a:ea typeface="Arial"/>
              <a:cs typeface="Arial"/>
              <a:sym typeface="Arial"/>
            </a:endParaRPr>
          </a:p>
        </p:txBody>
      </p:sp>
      <p:pic>
        <p:nvPicPr>
          <p:cNvPr id="797" name="Google Shape;797;p88"/>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798" name="Google Shape;798;p88"/>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799" name="Google Shape;799;p88"/>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Use </a:t>
            </a:r>
            <a:r>
              <a:rPr b="1"/>
              <a:t>Chat </a:t>
            </a:r>
            <a:r>
              <a:t>to respond to the questions asked by the trainer </a:t>
            </a:r>
            <a:endParaRPr sz="1800">
              <a:latin typeface="Noto Sans"/>
              <a:ea typeface="Noto Sans"/>
              <a:cs typeface="Noto Sans"/>
              <a:sym typeface="Noto Sans"/>
            </a:endParaRPr>
          </a:p>
        </p:txBody>
      </p:sp>
      <p:cxnSp>
        <p:nvCxnSpPr>
          <p:cNvPr id="800" name="Google Shape;800;p88"/>
          <p:cNvCxnSpPr>
            <a:endCxn id="799"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801" name="Google Shape;801;p88"/>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In the </a:t>
            </a:r>
            <a:r>
              <a:rPr b="1"/>
              <a:t>Q&amp;A </a:t>
            </a:r>
            <a:r>
              <a:t>box, type the questions you would like to ask the trainer about the Crianza con Conciencia+</a:t>
            </a:r>
            <a:endParaRPr sz="1800">
              <a:latin typeface="Noto Sans"/>
              <a:ea typeface="Noto Sans"/>
              <a:cs typeface="Noto Sans"/>
              <a:sym typeface="Noto Sans"/>
            </a:endParaRPr>
          </a:p>
        </p:txBody>
      </p:sp>
      <p:cxnSp>
        <p:nvCxnSpPr>
          <p:cNvPr id="802" name="Google Shape;802;p88"/>
          <p:cNvCxnSpPr>
            <a:endCxn id="801"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 name="Google Shape;131;p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Welcome and In</a:t>
            </a:r>
            <a:r>
              <a:t>troductions</a:t>
            </a:r>
            <a:endParaRPr b="0" i="0" sz="1400" u="none" cap="none" strike="noStrike">
              <a:solidFill>
                <a:srgbClr val="000000"/>
              </a:solidFill>
              <a:latin typeface="Arial"/>
              <a:ea typeface="Arial"/>
              <a:cs typeface="Arial"/>
              <a:sym typeface="Arial"/>
            </a:endParaRPr>
          </a:p>
        </p:txBody>
      </p:sp>
      <p:sp>
        <p:nvSpPr>
          <p:cNvPr id="132" name="Google Shape;132;p26"/>
          <p:cNvSpPr txBox="1"/>
          <p:nvPr/>
        </p:nvSpPr>
        <p:spPr>
          <a:xfrm>
            <a:off x="341525" y="1755896"/>
            <a:ext cx="81996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Arial"/>
                <a:ea typeface="Arial"/>
                <a:cs typeface="Arial"/>
                <a:sym typeface="Arial"/>
              </a:defRPr>
            </a:pPr>
            <a:r>
              <a:t>Let us set up some GROUND RULES</a:t>
            </a:r>
            <a:endParaRPr b="1" i="0" sz="5000" u="none" cap="none" strike="noStrike">
              <a:solidFill>
                <a:srgbClr val="019FE4"/>
              </a:solidFill>
              <a:latin typeface="Arial"/>
              <a:ea typeface="Arial"/>
              <a:cs typeface="Arial"/>
              <a:sym typeface="Arial"/>
            </a:endParaRPr>
          </a:p>
        </p:txBody>
      </p:sp>
      <p:sp>
        <p:nvSpPr>
          <p:cNvPr id="133" name="Google Shape;133;p26"/>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4" name="Google Shape;134;p26"/>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5" name="Google Shape;135;p26"/>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 name="Google Shape;136;p26"/>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7" name="Google Shape;137;p26"/>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8" name="Google Shape;138;p26"/>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9"/>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08" name="Google Shape;808;p89"/>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Welcome and Introductions</a:t>
            </a:r>
            <a:endParaRPr b="0" i="0" sz="1400" u="none" cap="none" strike="noStrike">
              <a:solidFill>
                <a:srgbClr val="000000"/>
              </a:solidFill>
              <a:latin typeface="Arial"/>
              <a:ea typeface="Arial"/>
              <a:cs typeface="Arial"/>
              <a:sym typeface="Arial"/>
            </a:endParaRPr>
          </a:p>
        </p:txBody>
      </p:sp>
      <p:sp>
        <p:nvSpPr>
          <p:cNvPr id="809" name="Google Shape;809;p89"/>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Some ground rules for our session: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Be single-tasking during the session - be an active participant!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Be considerate and respectful of diverse perspectives.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Practise active listening by keeping the video on whenever possible.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Use features like chat or hand raise to contribute.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Mute yourself when listening to others.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Join the workshop on time.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0"/>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5" name="Google Shape;815;p9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Beginning of Day Activities</a:t>
            </a:r>
            <a:endParaRPr b="0" i="0" sz="1400" u="none" cap="none" strike="noStrike">
              <a:solidFill>
                <a:srgbClr val="000000"/>
              </a:solidFill>
              <a:latin typeface="Arial"/>
              <a:ea typeface="Arial"/>
              <a:cs typeface="Arial"/>
              <a:sym typeface="Arial"/>
            </a:endParaRPr>
          </a:p>
        </p:txBody>
      </p:sp>
      <p:sp>
        <p:nvSpPr>
          <p:cNvPr id="816" name="Google Shape;816;p90"/>
          <p:cNvSpPr txBox="1"/>
          <p:nvPr/>
        </p:nvSpPr>
        <p:spPr>
          <a:xfrm>
            <a:off x="505275" y="1088300"/>
            <a:ext cx="74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Add the video of taking a pause (male version) </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0" name="Shape 820"/>
        <p:cNvGrpSpPr/>
        <p:nvPr/>
      </p:nvGrpSpPr>
      <p:grpSpPr>
        <a:xfrm>
          <a:off x="0" y="0"/>
          <a:ext cx="0" cy="0"/>
          <a:chOff x="0" y="0"/>
          <a:chExt cx="0" cy="0"/>
        </a:xfrm>
      </p:grpSpPr>
      <p:sp>
        <p:nvSpPr>
          <p:cNvPr id="821" name="Google Shape;821;p91"/>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Zoom poll: How are you doing today? </a:t>
            </a:r>
            <a:endParaRPr b="1" sz="44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5" name="Shape 825"/>
        <p:cNvGrpSpPr/>
        <p:nvPr/>
      </p:nvGrpSpPr>
      <p:grpSpPr>
        <a:xfrm>
          <a:off x="0" y="0"/>
          <a:ext cx="0" cy="0"/>
          <a:chOff x="0" y="0"/>
          <a:chExt cx="0" cy="0"/>
        </a:xfrm>
      </p:grpSpPr>
      <p:sp>
        <p:nvSpPr>
          <p:cNvPr id="826" name="Google Shape;826;p92"/>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What is your ONE key takeaway from yesterday?</a:t>
            </a:r>
            <a:endParaRPr b="1" sz="4400">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830" name="Shape 830"/>
        <p:cNvGrpSpPr/>
        <p:nvPr/>
      </p:nvGrpSpPr>
      <p:grpSpPr>
        <a:xfrm>
          <a:off x="0" y="0"/>
          <a:ext cx="0" cy="0"/>
          <a:chOff x="0" y="0"/>
          <a:chExt cx="0" cy="0"/>
        </a:xfrm>
      </p:grpSpPr>
      <p:sp>
        <p:nvSpPr>
          <p:cNvPr id="831" name="Google Shape;831;p93"/>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5: Preparing for Chat Session</a:t>
            </a:r>
            <a:endParaRPr b="1" sz="5000">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4"/>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Create a WhatsApp Group before the onboarding session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Save Parent Contacts: </a:t>
            </a:r>
            <a:r>
              <a:t>Save assigned parents' names and numbers for quick confirmation during the session.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Create WhatsApp Group:</a:t>
            </a:r>
            <a:r>
              <a:t>Set up your group in advance using "Crianza con Conciencia+" as the base name.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Example Group Name: </a:t>
            </a:r>
            <a:r>
              <a:t>Consider a temporary name like "Crianza con Conciencia+_HappyFamilies" for a personal touch.</a:t>
            </a:r>
            <a:endParaRPr b="1" sz="1800">
              <a:solidFill>
                <a:schemeClr val="accent5"/>
              </a:solidFill>
            </a:endParaRPr>
          </a:p>
        </p:txBody>
      </p:sp>
      <p:sp>
        <p:nvSpPr>
          <p:cNvPr id="837" name="Google Shape;837;p9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8" name="Google Shape;838;p9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5"/>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Setting Ground Rules for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Highlight the importance of creating a safe and comfortable space in the WhatsApp group for everyone involved.</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Ground Rules Format:</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Put up a flip chart titled: Ground Rules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Invite participants to suggest rules for a positive group environment.</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Write rules and comments on the flip chart for future reference.</a:t>
            </a:r>
            <a:endParaRPr sz="1900">
              <a:solidFill>
                <a:schemeClr val="accent5"/>
              </a:solidFill>
            </a:endParaRPr>
          </a:p>
        </p:txBody>
      </p:sp>
      <p:sp>
        <p:nvSpPr>
          <p:cNvPr id="844" name="Google Shape;844;p9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5" name="Google Shape;845;p9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6"/>
          <p:cNvSpPr txBox="1"/>
          <p:nvPr/>
        </p:nvSpPr>
        <p:spPr>
          <a:xfrm>
            <a:off x="286225" y="873325"/>
            <a:ext cx="8294400" cy="368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for discussion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Encourage positive behavior in the rules.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Prompt suggestions on specific topics like cell phone use, respect,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Repeat and explore each rule for clarity.</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Example: If "Respect" is mentioned, ask what behaviors demonstrate respect.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Ensure all parents agree to the ground rules: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Ensure everyone agrees and understands each rule.</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Give ample opportunity for all to contribute before moving to the next suggestion</a:t>
            </a:r>
            <a:endParaRPr sz="1600">
              <a:solidFill>
                <a:schemeClr val="accent5"/>
              </a:solidFill>
            </a:endParaRPr>
          </a:p>
        </p:txBody>
      </p:sp>
      <p:sp>
        <p:nvSpPr>
          <p:cNvPr id="851" name="Google Shape;851;p96"/>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2" name="Google Shape;852;p9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7"/>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Goal:</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Create a set of agreed-upon ground rules to maintain a respectful and supportive WhatsApp group environment.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What to do when a parent forgets a rule:</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If a parents forgets one of the ground rules, you can send a gentle private reminder (See Formando Conciencia+ FAQ).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In case of inappropriate behavior or persistent rule violations, you may remove the parent and notify your supervisor (See Formando Conciencia+ FAQ).  </a:t>
            </a:r>
            <a:endParaRPr sz="1600">
              <a:solidFill>
                <a:schemeClr val="accent5"/>
              </a:solidFill>
            </a:endParaRPr>
          </a:p>
        </p:txBody>
      </p:sp>
      <p:sp>
        <p:nvSpPr>
          <p:cNvPr id="858" name="Google Shape;858;p97"/>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9" name="Google Shape;859;p9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5" name="Google Shape;865;p9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66" name="Google Shape;866;p9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67" name="Google Shape;867;p9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68" name="Google Shape;868;p98"/>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After onboarding session, your role is to: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Check in every few days till the end of the course</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Make sure all the you are following the ground rules discussed earlier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Pose questions on parenting for discussion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 any case of abuse of girls, boys, adolescents, and adults.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Leave once the programme is completed. However, parents can continue learning through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By the end of the year, there will be new courses on Crianza con Conciencia+ for parents.</a:t>
            </a:r>
            <a:endParaRPr b="1" sz="1500">
              <a:solidFill>
                <a:srgbClr val="123D5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44" name="Google Shape;144;p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Welcome and Introductions</a:t>
            </a:r>
            <a:endParaRPr b="0" i="0" sz="1400" u="none" cap="none" strike="noStrike">
              <a:solidFill>
                <a:srgbClr val="000000"/>
              </a:solidFill>
              <a:latin typeface="Arial"/>
              <a:ea typeface="Arial"/>
              <a:cs typeface="Arial"/>
              <a:sym typeface="Arial"/>
            </a:endParaRPr>
          </a:p>
        </p:txBody>
      </p:sp>
      <p:sp>
        <p:nvSpPr>
          <p:cNvPr id="145" name="Google Shape;145;p27"/>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Some ground rules for our session: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Be single-tasking during the session - be an active participant!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Be considerate and respectful of diverse perspectives.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Practise active listening by keeping the video on whenever possible.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Use features like chat or hand raise to contribute.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Mute yourself when listening to others.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Join the workshop on time.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Others?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4" name="Google Shape;874;p9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75" name="Google Shape;875;p99"/>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876" name="Google Shape;876;p9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77" name="Google Shape;877;p99"/>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[Add a video on adding a parent and co-parent on Formando Conciencia+ App]</a:t>
            </a:r>
            <a:endParaRPr b="1">
              <a:solidFill>
                <a:srgbClr val="123D5D"/>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0"/>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3" name="Google Shape;883;p100"/>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84" name="Google Shape;884;p10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85" name="Google Shape;885;p10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86" name="Google Shape;886;p100"/>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TRY IT YOURSELF! </a:t>
            </a:r>
            <a:endParaRPr b="1" sz="1900">
              <a:solidFill>
                <a:srgbClr val="123D5D"/>
              </a:solidFill>
            </a:endParaRPr>
          </a:p>
        </p:txBody>
      </p:sp>
      <p:sp>
        <p:nvSpPr>
          <p:cNvPr id="887" name="Google Shape;887;p100"/>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88" name="Google Shape;888;p100"/>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889" name="Google Shape;889;p100"/>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Add a Parent </a:t>
            </a:r>
            <a:endParaRPr b="1"/>
          </a:p>
          <a:p>
            <a:pPr indent="0" lvl="0" marL="0" rtl="0" algn="l">
              <a:spcBef>
                <a:spcPts val="0"/>
              </a:spcBef>
              <a:spcAft>
                <a:spcPts val="0"/>
              </a:spcAft>
              <a:buNone/>
            </a:pPr>
            <a:r>
              <a:rPr b="1"/>
              <a:t>First Name: </a:t>
            </a:r>
            <a:r>
              <a:t>Mario </a:t>
            </a:r>
          </a:p>
          <a:p>
            <a:pPr indent="0" lvl="0" marL="0" rtl="0" algn="l">
              <a:spcBef>
                <a:spcPts val="0"/>
              </a:spcBef>
              <a:spcAft>
                <a:spcPts val="0"/>
              </a:spcAft>
              <a:buNone/>
            </a:pPr>
            <a:r>
              <a:rPr b="1"/>
              <a:t>Last Name: </a:t>
            </a:r>
            <a:r>
              <a:t>Lopez </a:t>
            </a:r>
          </a:p>
          <a:p>
            <a:pPr indent="0" lvl="0" marL="0" rtl="0" algn="l">
              <a:spcBef>
                <a:spcPts val="0"/>
              </a:spcBef>
              <a:spcAft>
                <a:spcPts val="0"/>
              </a:spcAft>
              <a:buNone/>
            </a:pPr>
            <a:r>
              <a:rPr b="1"/>
              <a:t>Parent ID: </a:t>
            </a:r>
            <a:r>
              <a:t>121212</a:t>
            </a:r>
          </a:p>
        </p:txBody>
      </p:sp>
      <p:sp>
        <p:nvSpPr>
          <p:cNvPr id="890" name="Google Shape;890;p100"/>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91" name="Google Shape;891;p100"/>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892" name="Google Shape;892;p100"/>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Add a Co-Parent </a:t>
            </a:r>
            <a:endParaRPr b="1"/>
          </a:p>
          <a:p>
            <a:pPr indent="0" lvl="0" marL="0" rtl="0" algn="l">
              <a:spcBef>
                <a:spcPts val="0"/>
              </a:spcBef>
              <a:spcAft>
                <a:spcPts val="0"/>
              </a:spcAft>
              <a:buNone/>
            </a:pPr>
            <a:r>
              <a:rPr b="1"/>
              <a:t>First Name: </a:t>
            </a:r>
            <a:r>
              <a:t>Isabel </a:t>
            </a:r>
          </a:p>
          <a:p>
            <a:pPr indent="0" lvl="0" marL="0" rtl="0" algn="l">
              <a:spcBef>
                <a:spcPts val="0"/>
              </a:spcBef>
              <a:spcAft>
                <a:spcPts val="0"/>
              </a:spcAft>
              <a:buNone/>
            </a:pPr>
            <a:r>
              <a:rPr b="1"/>
              <a:t>Last Name: </a:t>
            </a:r>
            <a:r>
              <a:t>Lopez </a:t>
            </a:r>
          </a:p>
          <a:p>
            <a:pPr indent="0" lvl="0" marL="0" rtl="0" algn="l">
              <a:spcBef>
                <a:spcPts val="0"/>
              </a:spcBef>
              <a:spcAft>
                <a:spcPts val="0"/>
              </a:spcAft>
              <a:buNone/>
            </a:pPr>
            <a:r>
              <a:rPr b="1"/>
              <a:t>Parent ID: </a:t>
            </a:r>
            <a:r>
              <a:t>343434</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1"/>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98" name="Google Shape;898;p101"/>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99" name="Google Shape;899;p101"/>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00" name="Google Shape;900;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01" name="Google Shape;901;p101"/>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[Add a video on how to report attendance on Formando Conciencia+]</a:t>
            </a:r>
            <a:endParaRPr b="1">
              <a:solidFill>
                <a:srgbClr val="123D5D"/>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905" name="Shape 905"/>
        <p:cNvGrpSpPr/>
        <p:nvPr/>
      </p:nvGrpSpPr>
      <p:grpSpPr>
        <a:xfrm>
          <a:off x="0" y="0"/>
          <a:ext cx="0" cy="0"/>
          <a:chOff x="0" y="0"/>
          <a:chExt cx="0" cy="0"/>
        </a:xfrm>
      </p:grpSpPr>
      <p:sp>
        <p:nvSpPr>
          <p:cNvPr id="906" name="Google Shape;906;p102"/>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6: Conducting WhatsApp Chat Session</a:t>
            </a:r>
            <a:endParaRPr b="1" sz="50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3"/>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2" name="Google Shape;912;p10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Introduction to WhatsApp Chat Session</a:t>
            </a:r>
            <a:endParaRPr sz="2400">
              <a:solidFill>
                <a:schemeClr val="lt1"/>
              </a:solidFill>
            </a:endParaRPr>
          </a:p>
        </p:txBody>
      </p:sp>
      <p:sp>
        <p:nvSpPr>
          <p:cNvPr id="913" name="Google Shape;913;p10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914" name="Google Shape;914;p103"/>
          <p:cNvSpPr txBox="1"/>
          <p:nvPr/>
        </p:nvSpPr>
        <p:spPr>
          <a:xfrm>
            <a:off x="3130300" y="820475"/>
            <a:ext cx="5745000" cy="4002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a:solidFill>
                  <a:schemeClr val="dk1"/>
                </a:solidFill>
              </a:defRPr>
            </a:pPr>
            <a:r>
              <a:t>Parents participate in WhatsApp chat sessions to learn how to take care of their mental health to support themselves and their families.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Parents may also share their experiences around the lessons offered via the Crianza con Conciencia+ chatbot.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There are three chat sessions: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After the onboarding session: Welcome and introductions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Day 3:  Self-talk: WhatsApp Chat session on self-talk and stress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Day 5: Saying goodbye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All the information about WhatsApp chat session is on Formando Conciencia App </a:t>
            </a:r>
            <a:endParaRPr>
              <a:solidFill>
                <a:schemeClr val="dk1"/>
              </a:solidFill>
            </a:endParaRPr>
          </a:p>
        </p:txBody>
      </p:sp>
      <p:sp>
        <p:nvSpPr>
          <p:cNvPr id="915" name="Google Shape;915;p10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916" name="Google Shape;916;p10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917" name="Google Shape;917;p103"/>
          <p:cNvSpPr txBox="1"/>
          <p:nvPr/>
        </p:nvSpPr>
        <p:spPr>
          <a:xfrm>
            <a:off x="776575" y="2551875"/>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Support &amp; Engagement on WhatsApp</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4"/>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23" name="Google Shape;923;p104"/>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924" name="Google Shape;924;p104"/>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25" name="Google Shape;925;p104"/>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26" name="Google Shape;926;p104"/>
          <p:cNvSpPr txBox="1"/>
          <p:nvPr/>
        </p:nvSpPr>
        <p:spPr>
          <a:xfrm>
            <a:off x="248350" y="991175"/>
            <a:ext cx="80892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[Add a video on how to share messages from Formando Conciencia+ App to WhatsApp Chat Session]</a:t>
            </a:r>
            <a:endParaRPr b="1">
              <a:solidFill>
                <a:srgbClr val="123D5D"/>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5"/>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2" name="Google Shape;932;p105"/>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933" name="Google Shape;933;p105"/>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934" name="Google Shape;934;p105"/>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ACCEPT </a:t>
            </a:r>
            <a: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935" name="Google Shape;935;p105"/>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EXPLORE </a:t>
            </a:r>
            <a: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936" name="Google Shape;936;p105"/>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CONNECT </a:t>
            </a:r>
            <a: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937" name="Google Shape;937;p105"/>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8" name="Google Shape;938;p105"/>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9" name="Google Shape;939;p105"/>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40" name="Google Shape;940;p105"/>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PRACTICE </a:t>
            </a:r>
            <a:r>
              <a:t>the new positive parenting skills at home. </a:t>
            </a:r>
            <a:endParaRPr i="0" sz="900" u="none" cap="none" strike="noStrike">
              <a:solidFill>
                <a:srgbClr val="FFFFFF"/>
              </a:solidFill>
              <a:latin typeface="Roboto"/>
              <a:ea typeface="Roboto"/>
              <a:cs typeface="Roboto"/>
              <a:sym typeface="Roboto"/>
            </a:endParaRPr>
          </a:p>
        </p:txBody>
      </p:sp>
      <p:sp>
        <p:nvSpPr>
          <p:cNvPr id="941" name="Google Shape;941;p105"/>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42" name="Google Shape;942;p105"/>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943" name="Google Shape;943;p105"/>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944" name="Google Shape;944;p105"/>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945" name="Google Shape;945;p105"/>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p106"/>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51" name="Google Shape;951;p106"/>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ACCEPT</a:t>
            </a:r>
            <a:endParaRPr>
              <a:latin typeface="Delicious Handrawn"/>
              <a:ea typeface="Delicious Handrawn"/>
              <a:cs typeface="Delicious Handrawn"/>
              <a:sym typeface="Delicious Handrawn"/>
            </a:endParaRPr>
          </a:p>
        </p:txBody>
      </p:sp>
      <p:sp>
        <p:nvSpPr>
          <p:cNvPr id="952" name="Google Shape;952;p106"/>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53" name="Google Shape;953;p106"/>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954" name="Google Shape;954;p106"/>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955" name="Google Shape;955;p106"/>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Today, we're going to practise a skill to manage stress: self-talk. Can anyone share a time when they said something negative to themselves?</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956" name="Google Shape;956;p106"/>
          <p:cNvGrpSpPr/>
          <p:nvPr/>
        </p:nvGrpSpPr>
        <p:grpSpPr>
          <a:xfrm>
            <a:off x="7610298" y="242075"/>
            <a:ext cx="1114800" cy="1661821"/>
            <a:chOff x="629198" y="1856775"/>
            <a:chExt cx="1114800" cy="1661821"/>
          </a:xfrm>
        </p:grpSpPr>
        <p:pic>
          <p:nvPicPr>
            <p:cNvPr id="957" name="Google Shape;957;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58" name="Google Shape;958;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sp>
        <p:nvSpPr>
          <p:cNvPr id="959" name="Google Shape;959;p106"/>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Yesterday, my teenager ignored me when I wanted to spend 1-on-1 time with them. I feel like I am failing at this parenting thing! </a:t>
            </a:r>
            <a:endParaRPr sz="1300">
              <a:solidFill>
                <a:schemeClr val="dk2"/>
              </a:solidFill>
              <a:latin typeface="Noto Sans"/>
              <a:ea typeface="Noto Sans"/>
              <a:cs typeface="Noto Sans"/>
              <a:sym typeface="Noto Sans"/>
            </a:endParaRPr>
          </a:p>
        </p:txBody>
      </p:sp>
      <p:sp>
        <p:nvSpPr>
          <p:cNvPr id="960" name="Google Shape;960;p106"/>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961" name="Google Shape;961;p106"/>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Thank you, Isabel, for sharing. It sounds like you had a challenging moment when your teen did not want to spend 1-on-1 time with you. I appreciate you sharing so honestly. </a:t>
            </a:r>
            <a:endParaRPr sz="1300">
              <a:solidFill>
                <a:schemeClr val="dk2"/>
              </a:solidFill>
              <a:latin typeface="Noto Sans"/>
              <a:ea typeface="Noto Sans"/>
              <a:cs typeface="Noto Sans"/>
              <a:sym typeface="Noto Sans"/>
            </a:endParaRPr>
          </a:p>
        </p:txBody>
      </p:sp>
      <p:grpSp>
        <p:nvGrpSpPr>
          <p:cNvPr id="962" name="Google Shape;962;p106"/>
          <p:cNvGrpSpPr/>
          <p:nvPr/>
        </p:nvGrpSpPr>
        <p:grpSpPr>
          <a:xfrm>
            <a:off x="7610298" y="2929825"/>
            <a:ext cx="1114800" cy="1661821"/>
            <a:chOff x="629198" y="1856775"/>
            <a:chExt cx="1114800" cy="1661821"/>
          </a:xfrm>
        </p:grpSpPr>
        <p:pic>
          <p:nvPicPr>
            <p:cNvPr id="963" name="Google Shape;963;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64" name="Google Shape;964;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8" name="Shape 968"/>
        <p:cNvGrpSpPr/>
        <p:nvPr/>
      </p:nvGrpSpPr>
      <p:grpSpPr>
        <a:xfrm>
          <a:off x="0" y="0"/>
          <a:ext cx="0" cy="0"/>
          <a:chOff x="0" y="0"/>
          <a:chExt cx="0" cy="0"/>
        </a:xfrm>
      </p:grpSpPr>
      <p:sp>
        <p:nvSpPr>
          <p:cNvPr id="969" name="Google Shape;969;p107"/>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70" name="Google Shape;970;p107"/>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ACCEPT</a:t>
            </a:r>
            <a:endParaRPr>
              <a:latin typeface="Delicious Handrawn"/>
              <a:ea typeface="Delicious Handrawn"/>
              <a:cs typeface="Delicious Handrawn"/>
              <a:sym typeface="Delicious Handrawn"/>
            </a:endParaRPr>
          </a:p>
        </p:txBody>
      </p:sp>
      <p:sp>
        <p:nvSpPr>
          <p:cNvPr id="971" name="Google Shape;971;p107"/>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72" name="Google Shape;972;p107"/>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973" name="Google Shape;973;p107"/>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974" name="Google Shape;974;p107"/>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Yesterday, my teenager ignored me when I wanted to spend 1-on-1 time with them. I felt like I am failing at this parenting thing!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975" name="Google Shape;975;p107"/>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976" name="Google Shape;976;p107"/>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Thank you, Isabel, for sharing.</a:t>
            </a:r>
            <a:r>
              <a:rPr>
                <a:solidFill>
                  <a:schemeClr val="dk2"/>
                </a:solidFill>
              </a:rPr>
              <a:t> </a:t>
            </a:r>
            <a:r>
              <a:rPr>
                <a:solidFill>
                  <a:schemeClr val="lt1"/>
                </a:solidFill>
                <a:highlight>
                  <a:srgbClr val="00969A"/>
                </a:highlight>
              </a:rPr>
              <a:t>It sounds like you had a challenging moment when your teen did not want to spend 1-on-1 time with you.</a:t>
            </a:r>
            <a:r>
              <a:rPr>
                <a:solidFill>
                  <a:schemeClr val="dk2"/>
                </a:solidFill>
              </a:rPr>
              <a:t> </a:t>
            </a:r>
            <a:r>
              <a:rPr>
                <a:solidFill>
                  <a:schemeClr val="dk2"/>
                </a:solidFill>
                <a:highlight>
                  <a:srgbClr val="019FE4"/>
                </a:highlight>
              </a:rPr>
              <a:t>It is normal to feel like we are failing when things go wrong, especially when we are trying to make a difference.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977" name="Google Shape;977;p107"/>
          <p:cNvGrpSpPr/>
          <p:nvPr/>
        </p:nvGrpSpPr>
        <p:grpSpPr>
          <a:xfrm>
            <a:off x="7610298" y="2929825"/>
            <a:ext cx="1114800" cy="1661821"/>
            <a:chOff x="629198" y="1856775"/>
            <a:chExt cx="1114800" cy="1661821"/>
          </a:xfrm>
        </p:grpSpPr>
        <p:pic>
          <p:nvPicPr>
            <p:cNvPr id="978" name="Google Shape;978;p107"/>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79" name="Google Shape;979;p10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980" name="Google Shape;980;p107"/>
          <p:cNvCxnSpPr>
            <a:endCxn id="981"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107"/>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Praise the parent</a:t>
            </a:r>
            <a:endParaRPr sz="1300"/>
          </a:p>
        </p:txBody>
      </p:sp>
      <p:sp>
        <p:nvSpPr>
          <p:cNvPr id="982" name="Google Shape;982;p107"/>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Paraphrased what the parent said </a:t>
            </a:r>
            <a:endParaRPr sz="1300"/>
          </a:p>
        </p:txBody>
      </p:sp>
      <p:cxnSp>
        <p:nvCxnSpPr>
          <p:cNvPr id="983" name="Google Shape;983;p107"/>
          <p:cNvCxnSpPr>
            <a:endCxn id="982"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984" name="Google Shape;984;p107"/>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Normalise the experience </a:t>
            </a:r>
            <a:endParaRPr sz="1300"/>
          </a:p>
        </p:txBody>
      </p:sp>
      <p:cxnSp>
        <p:nvCxnSpPr>
          <p:cNvPr id="985" name="Google Shape;985;p107"/>
          <p:cNvCxnSpPr>
            <a:endCxn id="984"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sp>
        <p:nvSpPr>
          <p:cNvPr id="990" name="Google Shape;990;p10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1" name="Google Shape;991;p10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2" name="Google Shape;992;p10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993" name="Google Shape;993;p10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994" name="Google Shape;994;p108"/>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What</a:t>
            </a:r>
            <a:r>
              <a:rPr>
                <a:solidFill>
                  <a:schemeClr val="dk2"/>
                </a:solidFill>
              </a:rPr>
              <a:t> </a:t>
            </a:r>
            <a:r>
              <a:rPr>
                <a:solidFill>
                  <a:schemeClr val="lt1"/>
                </a:solidFill>
                <a:highlight>
                  <a:srgbClr val="DB3614"/>
                </a:highlight>
              </a:rPr>
              <a:t>was your teen doing when you tried to have 1-on-1 time?</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995" name="Google Shape;995;p108"/>
          <p:cNvGrpSpPr/>
          <p:nvPr/>
        </p:nvGrpSpPr>
        <p:grpSpPr>
          <a:xfrm>
            <a:off x="7610298" y="242075"/>
            <a:ext cx="1114800" cy="1661821"/>
            <a:chOff x="629198" y="1856775"/>
            <a:chExt cx="1114800" cy="1661821"/>
          </a:xfrm>
        </p:grpSpPr>
        <p:pic>
          <p:nvPicPr>
            <p:cNvPr id="996" name="Google Shape;996;p10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997" name="Google Shape;997;p10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998" name="Google Shape;998;p108"/>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999" name="Google Shape;999;p108"/>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open-ended questions: Who , What, When , Where, Why , How  </a:t>
            </a:r>
            <a:br>
              <a:rPr lang="en-US" sz="1300"/>
            </a:br>
            <a:endParaRPr sz="1300"/>
          </a:p>
        </p:txBody>
      </p:sp>
      <p:cxnSp>
        <p:nvCxnSpPr>
          <p:cNvPr id="1000" name="Google Shape;1000;p108"/>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01" name="Google Shape;1001;p108"/>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questions exploring the situation</a:t>
            </a:r>
            <a:endParaRPr sz="1300"/>
          </a:p>
        </p:txBody>
      </p:sp>
      <p:pic>
        <p:nvPicPr>
          <p:cNvPr id="1002" name="Google Shape;1002;p108"/>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003" name="Google Shape;1003;p108"/>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She was trying to film a video of herself for social media.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04" name="Google Shape;1004;p108"/>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49" name="Shape 149"/>
        <p:cNvGrpSpPr/>
        <p:nvPr/>
      </p:nvGrpSpPr>
      <p:grpSpPr>
        <a:xfrm>
          <a:off x="0" y="0"/>
          <a:ext cx="0" cy="0"/>
          <a:chOff x="0" y="0"/>
          <a:chExt cx="0" cy="0"/>
        </a:xfrm>
      </p:grpSpPr>
      <p:sp>
        <p:nvSpPr>
          <p:cNvPr id="150" name="Google Shape;150;p2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Share your experiences</a:t>
            </a:r>
            <a:endParaRPr b="1" sz="6000">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sp>
        <p:nvSpPr>
          <p:cNvPr id="1009" name="Google Shape;1009;p10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0" name="Google Shape;1010;p10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1" name="Google Shape;1011;p10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012" name="Google Shape;1012;p10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13" name="Google Shape;1013;p109"/>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I see… so she was busy on social media. </a:t>
            </a:r>
            <a:r>
              <a:rPr>
                <a:highlight>
                  <a:srgbClr val="E4027C"/>
                </a:highlight>
              </a:rPr>
              <a:t>How </a:t>
            </a:r>
            <a:r>
              <a:rPr>
                <a:highlight>
                  <a:srgbClr val="00969B"/>
                </a:highlight>
              </a:rPr>
              <a:t>do you think the teen felt when you asked her for one-on-one time at that moment?</a:t>
            </a:r>
            <a:endParaRPr sz="1300">
              <a:solidFill>
                <a:schemeClr val="lt1"/>
              </a:solidFill>
              <a:highlight>
                <a:srgbClr val="00969B"/>
              </a:highlight>
              <a:latin typeface="Noto Sans"/>
              <a:ea typeface="Noto Sans"/>
              <a:cs typeface="Noto Sans"/>
              <a:sym typeface="Noto Sans"/>
            </a:endParaRPr>
          </a:p>
        </p:txBody>
      </p:sp>
      <p:grpSp>
        <p:nvGrpSpPr>
          <p:cNvPr id="1014" name="Google Shape;1014;p109"/>
          <p:cNvGrpSpPr/>
          <p:nvPr/>
        </p:nvGrpSpPr>
        <p:grpSpPr>
          <a:xfrm>
            <a:off x="7610298" y="546875"/>
            <a:ext cx="1114800" cy="1661821"/>
            <a:chOff x="629198" y="1856775"/>
            <a:chExt cx="1114800" cy="1661821"/>
          </a:xfrm>
        </p:grpSpPr>
        <p:pic>
          <p:nvPicPr>
            <p:cNvPr id="1015" name="Google Shape;1015;p10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16" name="Google Shape;1016;p10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017" name="Google Shape;1017;p109"/>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018" name="Google Shape;1018;p109"/>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open-ended questions: Who , What, When , Where, Why , How  </a:t>
            </a:r>
            <a:br>
              <a:rPr lang="en-US" sz="1300"/>
            </a:br>
            <a:endParaRPr sz="1300"/>
          </a:p>
        </p:txBody>
      </p:sp>
      <p:cxnSp>
        <p:nvCxnSpPr>
          <p:cNvPr id="1019" name="Google Shape;1019;p109"/>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20" name="Google Shape;1020;p109"/>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questions exploring the teen’s perspective</a:t>
            </a:r>
            <a:endParaRPr sz="1300"/>
          </a:p>
        </p:txBody>
      </p:sp>
      <p:pic>
        <p:nvPicPr>
          <p:cNvPr id="1021" name="Google Shape;1021;p109"/>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022" name="Google Shape;1022;p109"/>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Hmmm..maybe she felt I am not respectful of her free time. She rarely gets time to herself between her school and her extracurriculars.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23" name="Google Shape;1023;p109"/>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024" name="Google Shape;1024;p109"/>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Paraphrases responses</a:t>
            </a:r>
            <a:endParaRPr sz="1300"/>
          </a:p>
        </p:txBody>
      </p:sp>
      <p:cxnSp>
        <p:nvCxnSpPr>
          <p:cNvPr id="1025" name="Google Shape;1025;p109"/>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p110"/>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1" name="Google Shape;1031;p110"/>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2" name="Google Shape;1032;p110"/>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033" name="Google Shape;1033;p110"/>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34" name="Google Shape;1034;p110"/>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Being a teen is also tough, there is so much to do. </a:t>
            </a:r>
            <a:r>
              <a:rPr>
                <a:solidFill>
                  <a:schemeClr val="lt1"/>
                </a:solidFill>
                <a:highlight>
                  <a:srgbClr val="E4027C"/>
                </a:highlight>
              </a:rPr>
              <a:t>How did you feel when your teen refused one-on-one time? </a:t>
            </a:r>
            <a:endParaRPr sz="1600">
              <a:solidFill>
                <a:schemeClr val="lt1"/>
              </a:solidFill>
              <a:highlight>
                <a:srgbClr val="E4027C"/>
              </a:highlight>
              <a:latin typeface="Noto Sans"/>
              <a:ea typeface="Noto Sans"/>
              <a:cs typeface="Noto Sans"/>
              <a:sym typeface="Noto Sans"/>
            </a:endParaRPr>
          </a:p>
        </p:txBody>
      </p:sp>
      <p:grpSp>
        <p:nvGrpSpPr>
          <p:cNvPr id="1035" name="Google Shape;1035;p110"/>
          <p:cNvGrpSpPr/>
          <p:nvPr/>
        </p:nvGrpSpPr>
        <p:grpSpPr>
          <a:xfrm>
            <a:off x="7610298" y="242075"/>
            <a:ext cx="1114800" cy="1661821"/>
            <a:chOff x="629198" y="1856775"/>
            <a:chExt cx="1114800" cy="1661821"/>
          </a:xfrm>
        </p:grpSpPr>
        <p:pic>
          <p:nvPicPr>
            <p:cNvPr id="1036" name="Google Shape;1036;p11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37" name="Google Shape;1037;p11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038" name="Google Shape;1038;p110"/>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39" name="Google Shape;1039;p110"/>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Asking questions about parent’s perspective</a:t>
            </a:r>
            <a:endParaRPr sz="1300"/>
          </a:p>
        </p:txBody>
      </p:sp>
      <p:pic>
        <p:nvPicPr>
          <p:cNvPr id="1040" name="Google Shape;1040;p110"/>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041" name="Google Shape;1041;p110"/>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 felt hurt and frustrated.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42" name="Google Shape;1042;p110"/>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6" name="Shape 1046"/>
        <p:cNvGrpSpPr/>
        <p:nvPr/>
      </p:nvGrpSpPr>
      <p:grpSpPr>
        <a:xfrm>
          <a:off x="0" y="0"/>
          <a:ext cx="0" cy="0"/>
          <a:chOff x="0" y="0"/>
          <a:chExt cx="0" cy="0"/>
        </a:xfrm>
      </p:grpSpPr>
      <p:sp>
        <p:nvSpPr>
          <p:cNvPr id="1047" name="Google Shape;1047;p111"/>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8" name="Google Shape;1048;p111"/>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9" name="Google Shape;1049;p111"/>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050" name="Google Shape;1050;p111"/>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051" name="Google Shape;1051;p111"/>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I hear you. Feeling hurt and frustrated is completely normal when these things happen. </a:t>
            </a:r>
            <a:r>
              <a:rPr>
                <a:highlight>
                  <a:srgbClr val="ED7D31"/>
                </a:highlight>
              </a:rPr>
              <a:t>When you said you are failing, what was going through your mind? </a:t>
            </a:r>
            <a:endParaRPr sz="2000">
              <a:solidFill>
                <a:schemeClr val="dk2"/>
              </a:solidFill>
              <a:highlight>
                <a:srgbClr val="ED7D31"/>
              </a:highlight>
              <a:latin typeface="Noto Sans"/>
              <a:ea typeface="Noto Sans"/>
              <a:cs typeface="Noto Sans"/>
              <a:sym typeface="Noto Sans"/>
            </a:endParaRPr>
          </a:p>
        </p:txBody>
      </p:sp>
      <p:grpSp>
        <p:nvGrpSpPr>
          <p:cNvPr id="1052" name="Google Shape;1052;p111"/>
          <p:cNvGrpSpPr/>
          <p:nvPr/>
        </p:nvGrpSpPr>
        <p:grpSpPr>
          <a:xfrm>
            <a:off x="7532223" y="1882350"/>
            <a:ext cx="1114800" cy="1661821"/>
            <a:chOff x="629198" y="1856775"/>
            <a:chExt cx="1114800" cy="1661821"/>
          </a:xfrm>
        </p:grpSpPr>
        <p:pic>
          <p:nvPicPr>
            <p:cNvPr id="1053" name="Google Shape;1053;p11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54" name="Google Shape;1054;p11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055" name="Google Shape;1055;p111"/>
          <p:cNvCxnSpPr>
            <a:stCxn id="1056" idx="2"/>
            <a:endCxn id="1051"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056" name="Google Shape;1056;p111"/>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Making sure the parent knows you heard what they said by repeating it back to them.</a:t>
            </a:r>
            <a:endParaRPr sz="1300"/>
          </a:p>
        </p:txBody>
      </p:sp>
      <p:cxnSp>
        <p:nvCxnSpPr>
          <p:cNvPr id="1057" name="Google Shape;1057;p111"/>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058" name="Google Shape;1058;p111"/>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Asking for more details </a:t>
            </a:r>
            <a:endParaRPr sz="1300"/>
          </a:p>
          <a:p>
            <a:pPr indent="0" lvl="0" marL="0" rtl="0" algn="ctr">
              <a:spcBef>
                <a:spcPts val="0"/>
              </a:spcBef>
              <a:spcAft>
                <a:spcPts val="0"/>
              </a:spcAft>
              <a:buNone/>
              <a:defRPr sz="1300"/>
            </a:pPr>
            <a:r>
              <a:t>Exploring parents’ perspective </a:t>
            </a:r>
            <a:endParaRPr sz="13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2" name="Shape 1062"/>
        <p:cNvGrpSpPr/>
        <p:nvPr/>
      </p:nvGrpSpPr>
      <p:grpSpPr>
        <a:xfrm>
          <a:off x="0" y="0"/>
          <a:ext cx="0" cy="0"/>
          <a:chOff x="0" y="0"/>
          <a:chExt cx="0" cy="0"/>
        </a:xfrm>
      </p:grpSpPr>
      <p:sp>
        <p:nvSpPr>
          <p:cNvPr id="1063" name="Google Shape;1063;p11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4" name="Google Shape;1064;p11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5" name="Google Shape;1065;p11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CONNECT</a:t>
            </a:r>
            <a:endParaRPr>
              <a:latin typeface="Delicious Handrawn"/>
              <a:ea typeface="Delicious Handrawn"/>
              <a:cs typeface="Delicious Handrawn"/>
              <a:sym typeface="Delicious Handrawn"/>
            </a:endParaRPr>
          </a:p>
        </p:txBody>
      </p:sp>
      <p:pic>
        <p:nvPicPr>
          <p:cNvPr id="1066" name="Google Shape;1066;p11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67" name="Google Shape;1067;p11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 kept thinking that I am not a good parent.</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68" name="Google Shape;1068;p11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069" name="Google Shape;1069;p11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It sounds like a tough situation. A lot of parents of teenagers feel that way.  Let’s explore ways to shift these thoughts. </a:t>
            </a:r>
            <a:r>
              <a:rPr>
                <a:solidFill>
                  <a:schemeClr val="lt1"/>
                </a:solidFill>
                <a:highlight>
                  <a:srgbClr val="00969A"/>
                </a:highlight>
              </a:rPr>
              <a:t>The first step is to notice when a negative thought arises.</a:t>
            </a:r>
            <a:r>
              <a:rPr>
                <a:solidFill>
                  <a:schemeClr val="dk2"/>
                </a:solidFill>
              </a:rPr>
              <a:t> </a:t>
            </a:r>
            <a:r>
              <a:rPr>
                <a:solidFill>
                  <a:schemeClr val="dk2"/>
                </a:solidFill>
                <a:highlight>
                  <a:srgbClr val="019FE4"/>
                </a:highlight>
              </a:rPr>
              <a:t>Can you recall when you noticed it during the conversation?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070" name="Google Shape;1070;p112"/>
          <p:cNvGrpSpPr/>
          <p:nvPr/>
        </p:nvGrpSpPr>
        <p:grpSpPr>
          <a:xfrm>
            <a:off x="7532223" y="1882350"/>
            <a:ext cx="1114800" cy="1661821"/>
            <a:chOff x="629198" y="1856775"/>
            <a:chExt cx="1114800" cy="1661821"/>
          </a:xfrm>
        </p:grpSpPr>
        <p:pic>
          <p:nvPicPr>
            <p:cNvPr id="1071" name="Google Shape;1071;p11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72" name="Google Shape;1072;p11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pic>
        <p:nvPicPr>
          <p:cNvPr id="1073" name="Google Shape;1073;p11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74" name="Google Shape;1074;p112"/>
          <p:cNvCxnSpPr>
            <a:endCxn id="1075"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12"/>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Connected to the skill on self-talk </a:t>
            </a:r>
            <a:endParaRPr sz="1300"/>
          </a:p>
        </p:txBody>
      </p:sp>
      <p:cxnSp>
        <p:nvCxnSpPr>
          <p:cNvPr id="1076" name="Google Shape;1076;p112"/>
          <p:cNvCxnSpPr>
            <a:endCxn id="1077"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077" name="Google Shape;1077;p11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Continued exploring by asking open ended questions</a:t>
            </a:r>
            <a:endParaRPr sz="13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1" name="Shape 1081"/>
        <p:cNvGrpSpPr/>
        <p:nvPr/>
      </p:nvGrpSpPr>
      <p:grpSpPr>
        <a:xfrm>
          <a:off x="0" y="0"/>
          <a:ext cx="0" cy="0"/>
          <a:chOff x="0" y="0"/>
          <a:chExt cx="0" cy="0"/>
        </a:xfrm>
      </p:grpSpPr>
      <p:sp>
        <p:nvSpPr>
          <p:cNvPr id="1082" name="Google Shape;1082;p11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3" name="Google Shape;1083;p11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4" name="Google Shape;1084;p11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CONNECT</a:t>
            </a:r>
            <a:endParaRPr>
              <a:latin typeface="Delicious Handrawn"/>
              <a:ea typeface="Delicious Handrawn"/>
              <a:cs typeface="Delicious Handrawn"/>
              <a:sym typeface="Delicious Handrawn"/>
            </a:endParaRPr>
          </a:p>
        </p:txBody>
      </p:sp>
      <p:pic>
        <p:nvPicPr>
          <p:cNvPr id="1085" name="Google Shape;1085;p11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86" name="Google Shape;1086;p11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Right when my teen walked away from me.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87" name="Google Shape;1087;p11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088" name="Google Shape;1088;p113"/>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Great job</a:t>
            </a:r>
            <a:r>
              <a:rPr>
                <a:solidFill>
                  <a:schemeClr val="dk2"/>
                </a:solidFill>
              </a:rPr>
              <a:t> at noticing when the negative self-talk came in! Let us try asking ourselves, </a:t>
            </a:r>
            <a:r>
              <a:rPr>
                <a:solidFill>
                  <a:schemeClr val="lt1"/>
                </a:solidFill>
                <a:highlight>
                  <a:srgbClr val="E4027C"/>
                </a:highlight>
              </a:rPr>
              <a:t>“How can I turn this thought into something kind?”</a:t>
            </a:r>
            <a:endParaRPr sz="1900">
              <a:solidFill>
                <a:schemeClr val="lt1"/>
              </a:solidFill>
              <a:highlight>
                <a:srgbClr val="E4027C"/>
              </a:highlight>
              <a:latin typeface="Noto Sans"/>
              <a:ea typeface="Noto Sans"/>
              <a:cs typeface="Noto Sans"/>
              <a:sym typeface="Noto Sans"/>
            </a:endParaRPr>
          </a:p>
        </p:txBody>
      </p:sp>
      <p:grpSp>
        <p:nvGrpSpPr>
          <p:cNvPr id="1089" name="Google Shape;1089;p113"/>
          <p:cNvGrpSpPr/>
          <p:nvPr/>
        </p:nvGrpSpPr>
        <p:grpSpPr>
          <a:xfrm>
            <a:off x="7532223" y="1882350"/>
            <a:ext cx="1114800" cy="1661821"/>
            <a:chOff x="629198" y="1856775"/>
            <a:chExt cx="1114800" cy="1661821"/>
          </a:xfrm>
        </p:grpSpPr>
        <p:pic>
          <p:nvPicPr>
            <p:cNvPr id="1090" name="Google Shape;1090;p11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91" name="Google Shape;1091;p11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pic>
        <p:nvPicPr>
          <p:cNvPr id="1092" name="Google Shape;1092;p11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93" name="Google Shape;1093;p113"/>
          <p:cNvCxnSpPr>
            <a:endCxn id="1094"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094" name="Google Shape;1094;p113"/>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Praising the parent</a:t>
            </a:r>
            <a:endParaRPr sz="1300"/>
          </a:p>
        </p:txBody>
      </p:sp>
      <p:cxnSp>
        <p:nvCxnSpPr>
          <p:cNvPr id="1095" name="Google Shape;1095;p113"/>
          <p:cNvCxnSpPr>
            <a:endCxn id="1096"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3"/>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Connected to turning negative self-talk to positive self-talk </a:t>
            </a:r>
            <a:endParaRPr sz="13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0" name="Shape 1100"/>
        <p:cNvGrpSpPr/>
        <p:nvPr/>
      </p:nvGrpSpPr>
      <p:grpSpPr>
        <a:xfrm>
          <a:off x="0" y="0"/>
          <a:ext cx="0" cy="0"/>
          <a:chOff x="0" y="0"/>
          <a:chExt cx="0" cy="0"/>
        </a:xfrm>
      </p:grpSpPr>
      <p:sp>
        <p:nvSpPr>
          <p:cNvPr id="1101" name="Google Shape;1101;p11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02" name="Google Shape;1102;p11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103" name="Google Shape;1103;p114"/>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104" name="Google Shape;1104;p114"/>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Yesterday, I think my teenager needed some space. It’s a chance to me to learn and be patient. I am proud that I am trying to have one-on-one time.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05" name="Google Shape;1105;p114"/>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106" name="Google Shape;1106;p114"/>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Well done</a:t>
            </a:r>
            <a:r>
              <a:rPr>
                <a:solidFill>
                  <a:schemeClr val="dk1"/>
                </a:solidFill>
              </a:rPr>
              <a:t> for finding a positive way to think about what happened. </a:t>
            </a:r>
            <a:r>
              <a:rPr>
                <a:highlight>
                  <a:srgbClr val="00969A"/>
                </a:highlight>
              </a:rPr>
              <a:t>Remember that there are no bad parents and that we are all learning here. Just by trying to spend one-on-one time with your teen shows you care.</a:t>
            </a:r>
            <a:endParaRPr sz="1600">
              <a:highlight>
                <a:srgbClr val="00969A"/>
              </a:highlight>
              <a:latin typeface="Noto Sans"/>
              <a:ea typeface="Noto Sans"/>
              <a:cs typeface="Noto Sans"/>
              <a:sym typeface="Noto Sans"/>
            </a:endParaRPr>
          </a:p>
        </p:txBody>
      </p:sp>
      <p:grpSp>
        <p:nvGrpSpPr>
          <p:cNvPr id="1107" name="Google Shape;1107;p114"/>
          <p:cNvGrpSpPr/>
          <p:nvPr/>
        </p:nvGrpSpPr>
        <p:grpSpPr>
          <a:xfrm>
            <a:off x="7532223" y="1882350"/>
            <a:ext cx="1114800" cy="1661821"/>
            <a:chOff x="629198" y="1856775"/>
            <a:chExt cx="1114800" cy="1661821"/>
          </a:xfrm>
        </p:grpSpPr>
        <p:pic>
          <p:nvPicPr>
            <p:cNvPr id="1108" name="Google Shape;1108;p114"/>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109" name="Google Shape;1109;p11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110" name="Google Shape;1110;p114"/>
          <p:cNvCxnSpPr>
            <a:endCxn id="1111"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111" name="Google Shape;1111;p114"/>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Emphasise the positive self-talk skill</a:t>
            </a:r>
            <a:endParaRPr sz="1300"/>
          </a:p>
        </p:txBody>
      </p:sp>
      <p:sp>
        <p:nvSpPr>
          <p:cNvPr id="1112" name="Google Shape;1112;p11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CONNECT</a:t>
            </a:r>
            <a:endParaRPr>
              <a:latin typeface="Delicious Handrawn"/>
              <a:ea typeface="Delicious Handrawn"/>
              <a:cs typeface="Delicious Handrawn"/>
              <a:sym typeface="Delicious Handrawn"/>
            </a:endParaRPr>
          </a:p>
        </p:txBody>
      </p:sp>
      <p:pic>
        <p:nvPicPr>
          <p:cNvPr id="1113" name="Google Shape;1113;p114"/>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114" name="Google Shape;1114;p114"/>
          <p:cNvCxnSpPr>
            <a:endCxn id="1115"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115" name="Google Shape;1115;p114"/>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Praise the parent for trying</a:t>
            </a:r>
            <a:endParaRPr sz="13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9" name="Shape 1119"/>
        <p:cNvGrpSpPr/>
        <p:nvPr/>
      </p:nvGrpSpPr>
      <p:grpSpPr>
        <a:xfrm>
          <a:off x="0" y="0"/>
          <a:ext cx="0" cy="0"/>
          <a:chOff x="0" y="0"/>
          <a:chExt cx="0" cy="0"/>
        </a:xfrm>
      </p:grpSpPr>
      <p:sp>
        <p:nvSpPr>
          <p:cNvPr id="1120" name="Google Shape;1120;p115"/>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1" name="Google Shape;1121;p115"/>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2" name="Google Shape;1122;p115"/>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PRACTISE</a:t>
            </a:r>
            <a:endParaRPr>
              <a:latin typeface="Delicious Handrawn"/>
              <a:ea typeface="Delicious Handrawn"/>
              <a:cs typeface="Delicious Handrawn"/>
              <a:sym typeface="Delicious Handrawn"/>
            </a:endParaRPr>
          </a:p>
        </p:txBody>
      </p:sp>
      <p:sp>
        <p:nvSpPr>
          <p:cNvPr id="1123" name="Google Shape;1123;p115"/>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How about we practise how you can handle it next time? If you feel like you are not connecting with your teen, what will you say to yourself? Remember your small parenting efforts throughout the day. </a:t>
            </a:r>
            <a:endParaRPr sz="1500">
              <a:solidFill>
                <a:schemeClr val="lt1"/>
              </a:solidFill>
              <a:highlight>
                <a:srgbClr val="DB3614"/>
              </a:highlight>
              <a:latin typeface="Noto Sans"/>
              <a:ea typeface="Noto Sans"/>
              <a:cs typeface="Noto Sans"/>
              <a:sym typeface="Noto Sans"/>
            </a:endParaRPr>
          </a:p>
        </p:txBody>
      </p:sp>
      <p:grpSp>
        <p:nvGrpSpPr>
          <p:cNvPr id="1124" name="Google Shape;1124;p115"/>
          <p:cNvGrpSpPr/>
          <p:nvPr/>
        </p:nvGrpSpPr>
        <p:grpSpPr>
          <a:xfrm>
            <a:off x="207723" y="173900"/>
            <a:ext cx="1114800" cy="1661821"/>
            <a:chOff x="629198" y="1856775"/>
            <a:chExt cx="1114800" cy="1661821"/>
          </a:xfrm>
        </p:grpSpPr>
        <p:pic>
          <p:nvPicPr>
            <p:cNvPr id="1125" name="Google Shape;112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26" name="Google Shape;112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127" name="Google Shape;1127;p115"/>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128" name="Google Shape;1128;p115"/>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Practising self-talk with the parent</a:t>
            </a:r>
            <a:endParaRPr sz="1300"/>
          </a:p>
        </p:txBody>
      </p:sp>
      <p:pic>
        <p:nvPicPr>
          <p:cNvPr id="1129" name="Google Shape;1129;p115"/>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130" name="Google Shape;1130;p115"/>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131" name="Google Shape;1131;p115"/>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You’re right! Next time it happens, I will tell myself “While yesterday was difficult, I can celebrate the times I’ve felt connected with my teen. Every positive interaction is a step forward in my parenting journey!”</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32" name="Google Shape;1132;p115"/>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133" name="Google Shape;1133;p115"/>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Amazing, Isabel! You’re right! Every small step we take is a step forward in our parenting journey! </a:t>
            </a:r>
            <a:endParaRPr sz="1500">
              <a:solidFill>
                <a:schemeClr val="lt1"/>
              </a:solidFill>
              <a:highlight>
                <a:srgbClr val="DB3614"/>
              </a:highlight>
              <a:latin typeface="Noto Sans"/>
              <a:ea typeface="Noto Sans"/>
              <a:cs typeface="Noto Sans"/>
              <a:sym typeface="Noto Sans"/>
            </a:endParaRPr>
          </a:p>
        </p:txBody>
      </p:sp>
      <p:grpSp>
        <p:nvGrpSpPr>
          <p:cNvPr id="1134" name="Google Shape;1134;p115"/>
          <p:cNvGrpSpPr/>
          <p:nvPr/>
        </p:nvGrpSpPr>
        <p:grpSpPr>
          <a:xfrm>
            <a:off x="7193798" y="3143075"/>
            <a:ext cx="1114800" cy="1661821"/>
            <a:chOff x="629198" y="1856775"/>
            <a:chExt cx="1114800" cy="1661821"/>
          </a:xfrm>
        </p:grpSpPr>
        <p:pic>
          <p:nvPicPr>
            <p:cNvPr id="1135" name="Google Shape;113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36" name="Google Shape;113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140" name="Shape 1140"/>
        <p:cNvGrpSpPr/>
        <p:nvPr/>
      </p:nvGrpSpPr>
      <p:grpSpPr>
        <a:xfrm>
          <a:off x="0" y="0"/>
          <a:ext cx="0" cy="0"/>
          <a:chOff x="0" y="0"/>
          <a:chExt cx="0" cy="0"/>
        </a:xfrm>
      </p:grpSpPr>
      <p:sp>
        <p:nvSpPr>
          <p:cNvPr id="1141" name="Google Shape;1141;p116"/>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Pop Quiz on A-E-C-P</a:t>
            </a:r>
            <a:endParaRPr b="1" sz="4400">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7"/>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Don’t worry about it. Every parent learns to deal with these things over time.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It’s normal to feel overwhelmed when your child misbehaves. Can you share more about what your child is doing in those moments?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The feeling of overwhelm will eventually pass as your child becomes older. Keep at it, and you will be fine. </a:t>
            </a:r>
            <a:endParaRPr sz="2400">
              <a:solidFill>
                <a:schemeClr val="accent5"/>
              </a:solidFill>
            </a:endParaRPr>
          </a:p>
        </p:txBody>
      </p:sp>
      <p:sp>
        <p:nvSpPr>
          <p:cNvPr id="1147" name="Google Shape;1147;p11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48" name="Google Shape;1148;p11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8"/>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It’s normal to feel overwhelmed when your child misbehaves. Can you share more about what your child is doing in those moments?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It's important to recognize and ACCEPT the parent’s emotions when they are dealing with challenging situations with their child. Ignoring or brushing off these feelings may not help in understanding and resolving the issues. Then you can EXPLORE the situation in more detail with the parent.</a:t>
            </a:r>
            <a:endParaRPr i="1" sz="3000">
              <a:solidFill>
                <a:schemeClr val="accent5"/>
              </a:solidFill>
            </a:endParaRPr>
          </a:p>
        </p:txBody>
      </p:sp>
      <p:sp>
        <p:nvSpPr>
          <p:cNvPr id="1154" name="Google Shape;1154;p11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5" name="Google Shape;1155;p11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